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5D73"/>
    <a:srgbClr val="AE5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6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75784-8255-4FFF-8721-4F4D8A941711}" type="datetimeFigureOut">
              <a:rPr lang="ru-RU" smtClean="0"/>
              <a:t>01.04.2018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439A6-7360-4AA5-8EA6-65CA488F2639}" type="slidenum">
              <a:rPr lang="ru-RU" smtClean="0"/>
              <a:t>‹#›</a:t>
            </a:fld>
            <a:endParaRPr lang="ru-RU"/>
          </a:p>
        </p:txBody>
      </p:sp>
    </p:spTree>
    <p:extLst>
      <p:ext uri="{BB962C8B-B14F-4D97-AF65-F5344CB8AC3E}">
        <p14:creationId xmlns:p14="http://schemas.microsoft.com/office/powerpoint/2010/main" val="182956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C1439A6-7360-4AA5-8EA6-65CA488F2639}" type="slidenum">
              <a:rPr lang="ru-RU" smtClean="0"/>
              <a:t>12</a:t>
            </a:fld>
            <a:endParaRPr lang="ru-RU"/>
          </a:p>
        </p:txBody>
      </p:sp>
    </p:spTree>
    <p:extLst>
      <p:ext uri="{BB962C8B-B14F-4D97-AF65-F5344CB8AC3E}">
        <p14:creationId xmlns:p14="http://schemas.microsoft.com/office/powerpoint/2010/main" val="62886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EDE245-9662-449E-93C8-99427BDAD2FB}" type="datetimeFigureOut">
              <a:rPr lang="ru-RU" smtClean="0"/>
              <a:t>01.04.2018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380428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EDE245-9662-449E-93C8-99427BDAD2FB}" type="datetimeFigureOut">
              <a:rPr lang="ru-RU" smtClean="0"/>
              <a:t>01.04.2018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110227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EDE245-9662-449E-93C8-99427BDAD2FB}" type="datetimeFigureOut">
              <a:rPr lang="ru-RU" smtClean="0"/>
              <a:t>01.04.2018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142024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EDE245-9662-449E-93C8-99427BDAD2FB}" type="datetimeFigureOut">
              <a:rPr lang="ru-RU" smtClean="0"/>
              <a:t>01.04.2018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125964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EDE245-9662-449E-93C8-99427BDAD2FB}" type="datetimeFigureOut">
              <a:rPr lang="ru-RU" smtClean="0"/>
              <a:t>01.04.2018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161358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EDE245-9662-449E-93C8-99427BDAD2FB}" type="datetimeFigureOut">
              <a:rPr lang="ru-RU" smtClean="0"/>
              <a:t>01.04.2018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32575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EDE245-9662-449E-93C8-99427BDAD2FB}" type="datetimeFigureOut">
              <a:rPr lang="ru-RU" smtClean="0"/>
              <a:t>01.04.2018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21575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EDE245-9662-449E-93C8-99427BDAD2FB}" type="datetimeFigureOut">
              <a:rPr lang="ru-RU" smtClean="0"/>
              <a:t>01.04.2018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151622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EDE245-9662-449E-93C8-99427BDAD2FB}" type="datetimeFigureOut">
              <a:rPr lang="ru-RU" smtClean="0"/>
              <a:t>01.04.2018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195913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EDE245-9662-449E-93C8-99427BDAD2FB}" type="datetimeFigureOut">
              <a:rPr lang="ru-RU" smtClean="0"/>
              <a:t>01.04.2018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7012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EDE245-9662-449E-93C8-99427BDAD2FB}" type="datetimeFigureOut">
              <a:rPr lang="ru-RU" smtClean="0"/>
              <a:t>01.04.2018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97EC86-134E-4FDB-938B-A22FF90D4930}" type="slidenum">
              <a:rPr lang="ru-RU" smtClean="0"/>
              <a:t>‹#›</a:t>
            </a:fld>
            <a:endParaRPr lang="ru-RU"/>
          </a:p>
        </p:txBody>
      </p:sp>
    </p:spTree>
    <p:extLst>
      <p:ext uri="{BB962C8B-B14F-4D97-AF65-F5344CB8AC3E}">
        <p14:creationId xmlns:p14="http://schemas.microsoft.com/office/powerpoint/2010/main" val="99248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DE245-9662-449E-93C8-99427BDAD2FB}" type="datetimeFigureOut">
              <a:rPr lang="ru-RU" smtClean="0"/>
              <a:t>01.04.2018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7EC86-134E-4FDB-938B-A22FF90D4930}" type="slidenum">
              <a:rPr lang="ru-RU" smtClean="0"/>
              <a:t>‹#›</a:t>
            </a:fld>
            <a:endParaRPr lang="ru-RU"/>
          </a:p>
        </p:txBody>
      </p:sp>
    </p:spTree>
    <p:extLst>
      <p:ext uri="{BB962C8B-B14F-4D97-AF65-F5344CB8AC3E}">
        <p14:creationId xmlns:p14="http://schemas.microsoft.com/office/powerpoint/2010/main" val="232169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zuarikau.osedu2.ru/"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un-museum.ru/vestnik/656.htm#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 y="0"/>
            <a:ext cx="9148803" cy="6858000"/>
          </a:xfrm>
          <a:prstGeom prst="rect">
            <a:avLst/>
          </a:prstGeom>
        </p:spPr>
      </p:pic>
      <p:sp>
        <p:nvSpPr>
          <p:cNvPr id="5" name="Прямоугольник 4"/>
          <p:cNvSpPr/>
          <p:nvPr/>
        </p:nvSpPr>
        <p:spPr>
          <a:xfrm>
            <a:off x="280829" y="702278"/>
            <a:ext cx="8420314" cy="136815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5400" b="1" i="0" u="none" strike="noStrike" kern="0" cap="none" spc="0" normalizeH="0" baseline="0" noProof="0" dirty="0" smtClean="0">
                <a:ln w="11430"/>
                <a:gradFill>
                  <a:gsLst>
                    <a:gs pos="0">
                      <a:srgbClr val="5ECCF3">
                        <a:tint val="70000"/>
                        <a:satMod val="245000"/>
                      </a:srgbClr>
                    </a:gs>
                    <a:gs pos="75000">
                      <a:srgbClr val="5ECCF3">
                        <a:tint val="90000"/>
                        <a:shade val="60000"/>
                        <a:satMod val="240000"/>
                      </a:srgbClr>
                    </a:gs>
                    <a:gs pos="100000">
                      <a:srgbClr val="5ECCF3">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rPr>
              <a:t>МКОУ СОШ </a:t>
            </a:r>
            <a:r>
              <a:rPr kumimoji="0" lang="ru-RU" sz="5400" b="1" i="0" u="none" strike="noStrike" kern="0" cap="none" spc="0" normalizeH="0" baseline="0" noProof="0" dirty="0" err="1" smtClean="0">
                <a:ln w="11430"/>
                <a:gradFill>
                  <a:gsLst>
                    <a:gs pos="0">
                      <a:srgbClr val="5ECCF3">
                        <a:tint val="70000"/>
                        <a:satMod val="245000"/>
                      </a:srgbClr>
                    </a:gs>
                    <a:gs pos="75000">
                      <a:srgbClr val="5ECCF3">
                        <a:tint val="90000"/>
                        <a:shade val="60000"/>
                        <a:satMod val="240000"/>
                      </a:srgbClr>
                    </a:gs>
                    <a:gs pos="100000">
                      <a:srgbClr val="5ECCF3">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rPr>
              <a:t>с.Дзуарикау</a:t>
            </a:r>
            <a:endParaRPr kumimoji="0" lang="ru-RU" sz="5400" b="1" i="0" u="none" strike="noStrike" kern="0" cap="none" spc="0" normalizeH="0" baseline="0" noProof="0" dirty="0">
              <a:ln w="11430"/>
              <a:gradFill>
                <a:gsLst>
                  <a:gs pos="0">
                    <a:srgbClr val="5ECCF3">
                      <a:tint val="70000"/>
                      <a:satMod val="245000"/>
                    </a:srgbClr>
                  </a:gs>
                  <a:gs pos="75000">
                    <a:srgbClr val="5ECCF3">
                      <a:tint val="90000"/>
                      <a:shade val="60000"/>
                      <a:satMod val="240000"/>
                    </a:srgbClr>
                  </a:gs>
                  <a:gs pos="100000">
                    <a:srgbClr val="5ECCF3">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
        <p:nvSpPr>
          <p:cNvPr id="6" name="Прямоугольник 5"/>
          <p:cNvSpPr/>
          <p:nvPr/>
        </p:nvSpPr>
        <p:spPr>
          <a:xfrm>
            <a:off x="6295212" y="2814958"/>
            <a:ext cx="2848788" cy="4031873"/>
          </a:xfrm>
          <a:prstGeom prst="rect">
            <a:avLst/>
          </a:prstGeom>
          <a:solidFill>
            <a:srgbClr val="5DCEAF">
              <a:lumMod val="60000"/>
              <a:lumOff val="4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b="0" i="1" u="sng" strike="noStrike" kern="0" cap="none" spc="0" normalizeH="0" baseline="0" noProof="0" dirty="0" smtClean="0">
                <a:ln>
                  <a:noFill/>
                </a:ln>
                <a:solidFill>
                  <a:srgbClr val="FF0000"/>
                </a:solidFill>
                <a:effectLst/>
                <a:uLnTx/>
                <a:uFillTx/>
                <a:latin typeface="Times New Roman" pitchFamily="18" charset="0"/>
                <a:cs typeface="Times New Roman" pitchFamily="18" charset="0"/>
              </a:rPr>
              <a:t>Учредитель: </a:t>
            </a:r>
            <a:r>
              <a:rPr kumimoji="0" lang="ru-RU" b="0" i="1" u="sng" strike="noStrike" kern="0" cap="none" spc="0" normalizeH="0" baseline="0" noProof="0" dirty="0" smtClean="0">
                <a:ln>
                  <a:noFill/>
                </a:ln>
                <a:solidFill>
                  <a:srgbClr val="FFFF00"/>
                </a:solidFill>
                <a:effectLst/>
                <a:uLnTx/>
                <a:uFillTx/>
                <a:latin typeface="Times New Roman" pitchFamily="18" charset="0"/>
                <a:cs typeface="Times New Roman" pitchFamily="18" charset="0"/>
              </a:rPr>
              <a:t>МКОУ СОШ </a:t>
            </a:r>
            <a:r>
              <a:rPr kumimoji="0" lang="ru-RU" b="0" i="1" u="sng"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с.Дзуарикау</a:t>
            </a:r>
            <a:endParaRPr kumimoji="0" lang="ru-RU" b="0" i="1" u="sng" strike="noStrike" kern="0" cap="none" spc="0" normalizeH="0" baseline="0" noProof="0" dirty="0" smtClean="0">
              <a:ln>
                <a:noFill/>
              </a:ln>
              <a:solidFill>
                <a:srgbClr val="FFFF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b="0" i="1" u="sng" strike="noStrike" kern="0" cap="none" spc="0" normalizeH="0" baseline="0" noProof="0" dirty="0" smtClean="0">
                <a:ln>
                  <a:noFill/>
                </a:ln>
                <a:solidFill>
                  <a:srgbClr val="FF0000"/>
                </a:solidFill>
                <a:effectLst/>
                <a:uLnTx/>
                <a:uFillTx/>
                <a:latin typeface="Times New Roman" pitchFamily="18" charset="0"/>
                <a:cs typeface="Times New Roman" pitchFamily="18" charset="0"/>
              </a:rPr>
              <a:t>Редактор: </a:t>
            </a:r>
            <a:r>
              <a:rPr kumimoji="0" lang="ru-RU"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учитель русского языка и литературы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000"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Темирова С.М.</a:t>
            </a:r>
          </a:p>
          <a:p>
            <a:pPr marL="0" marR="0" lvl="0" indent="0" defTabSz="914400" eaLnBrk="1" fontAlgn="auto" latinLnBrk="0" hangingPunct="1">
              <a:lnSpc>
                <a:spcPct val="100000"/>
              </a:lnSpc>
              <a:spcBef>
                <a:spcPts val="0"/>
              </a:spcBef>
              <a:spcAft>
                <a:spcPts val="0"/>
              </a:spcAft>
              <a:buClrTx/>
              <a:buSzTx/>
              <a:buFontTx/>
              <a:buNone/>
              <a:tabLst/>
              <a:defRPr/>
            </a:pPr>
            <a:r>
              <a:rPr kumimoji="0" lang="ru-RU" b="0" i="1" u="sng" strike="noStrike" kern="0" cap="none" spc="0" normalizeH="0" baseline="0" noProof="0" dirty="0" smtClean="0">
                <a:ln>
                  <a:noFill/>
                </a:ln>
                <a:solidFill>
                  <a:srgbClr val="FF0000"/>
                </a:solidFill>
                <a:effectLst/>
                <a:uLnTx/>
                <a:uFillTx/>
                <a:latin typeface="Times New Roman" pitchFamily="18" charset="0"/>
                <a:cs typeface="Times New Roman" pitchFamily="18" charset="0"/>
              </a:rPr>
              <a:t>Корреспонденты :</a:t>
            </a:r>
          </a:p>
          <a:p>
            <a:pPr marL="0" marR="0" lvl="0" indent="0" defTabSz="914400" eaLnBrk="1" fontAlgn="auto" latinLnBrk="0" hangingPunct="1">
              <a:lnSpc>
                <a:spcPct val="100000"/>
              </a:lnSpc>
              <a:spcBef>
                <a:spcPts val="0"/>
              </a:spcBef>
              <a:spcAft>
                <a:spcPts val="0"/>
              </a:spcAft>
              <a:buClrTx/>
              <a:buSzTx/>
              <a:buFontTx/>
              <a:buNone/>
              <a:tabLst/>
              <a:defRPr/>
            </a:pPr>
            <a:r>
              <a:rPr kumimoji="0" lang="ru-RU" b="0" i="1"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Битарова</a:t>
            </a:r>
            <a:r>
              <a:rPr kumimoji="0" lang="ru-RU" b="0" i="1" u="none" strike="noStrike" kern="0" cap="none" spc="0" normalizeH="0" noProof="0" dirty="0" smtClean="0">
                <a:ln>
                  <a:noFill/>
                </a:ln>
                <a:solidFill>
                  <a:srgbClr val="FFFF00"/>
                </a:solidFill>
                <a:effectLst/>
                <a:uLnTx/>
                <a:uFillTx/>
                <a:latin typeface="Times New Roman" pitchFamily="18" charset="0"/>
                <a:cs typeface="Times New Roman" pitchFamily="18" charset="0"/>
              </a:rPr>
              <a:t> И.</a:t>
            </a:r>
          </a:p>
          <a:p>
            <a:pPr marL="0" marR="0" lvl="0" indent="0" defTabSz="914400" eaLnBrk="1" fontAlgn="auto" latinLnBrk="0" hangingPunct="1">
              <a:lnSpc>
                <a:spcPct val="100000"/>
              </a:lnSpc>
              <a:spcBef>
                <a:spcPts val="0"/>
              </a:spcBef>
              <a:spcAft>
                <a:spcPts val="0"/>
              </a:spcAft>
              <a:buClrTx/>
              <a:buSzTx/>
              <a:buFontTx/>
              <a:buNone/>
              <a:tabLst/>
              <a:defRPr/>
            </a:pPr>
            <a:r>
              <a:rPr kumimoji="0" lang="ru-RU" b="0" i="1"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Дзебоева</a:t>
            </a:r>
            <a:r>
              <a:rPr kumimoji="0" lang="ru-RU"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И.</a:t>
            </a:r>
          </a:p>
          <a:p>
            <a:pPr marL="0" marR="0" lvl="0" indent="0" defTabSz="914400" eaLnBrk="1" fontAlgn="auto" latinLnBrk="0" hangingPunct="1">
              <a:lnSpc>
                <a:spcPct val="100000"/>
              </a:lnSpc>
              <a:spcBef>
                <a:spcPts val="0"/>
              </a:spcBef>
              <a:spcAft>
                <a:spcPts val="0"/>
              </a:spcAft>
              <a:buClrTx/>
              <a:buSzTx/>
              <a:buFontTx/>
              <a:buNone/>
              <a:tabLst/>
              <a:defRPr/>
            </a:pPr>
            <a:r>
              <a:rPr kumimoji="0" lang="ru-RU" b="0" i="1" u="none" strike="noStrike" kern="0" cap="none" spc="0" normalizeH="0" baseline="0" noProof="0" dirty="0" err="1" smtClean="0">
                <a:ln>
                  <a:noFill/>
                </a:ln>
                <a:solidFill>
                  <a:srgbClr val="FFFF00"/>
                </a:solidFill>
                <a:effectLst/>
                <a:uLnTx/>
                <a:uFillTx/>
                <a:latin typeface="Times New Roman" pitchFamily="18" charset="0"/>
                <a:cs typeface="Times New Roman" pitchFamily="18" charset="0"/>
              </a:rPr>
              <a:t>Габулова</a:t>
            </a:r>
            <a:r>
              <a:rPr kumimoji="0" lang="ru-RU" b="0" i="1" u="none" strike="noStrike" kern="0" cap="none" spc="0" normalizeH="0" baseline="0" noProof="0" dirty="0" smtClean="0">
                <a:ln>
                  <a:noFill/>
                </a:ln>
                <a:solidFill>
                  <a:srgbClr val="FFFF00"/>
                </a:solidFill>
                <a:effectLst/>
                <a:uLnTx/>
                <a:uFillTx/>
                <a:latin typeface="Times New Roman" pitchFamily="18" charset="0"/>
                <a:cs typeface="Times New Roman" pitchFamily="18" charset="0"/>
              </a:rPr>
              <a:t> К.</a:t>
            </a:r>
          </a:p>
          <a:p>
            <a:pPr marL="0" marR="0" lvl="0" indent="0" defTabSz="914400" eaLnBrk="1" fontAlgn="auto" latinLnBrk="0" hangingPunct="1">
              <a:lnSpc>
                <a:spcPct val="100000"/>
              </a:lnSpc>
              <a:spcBef>
                <a:spcPts val="0"/>
              </a:spcBef>
              <a:spcAft>
                <a:spcPts val="0"/>
              </a:spcAft>
              <a:buClrTx/>
              <a:buSzTx/>
              <a:buFontTx/>
              <a:buNone/>
              <a:tabLst/>
              <a:defRPr/>
            </a:pPr>
            <a:r>
              <a:rPr kumimoji="0" lang="ru-RU" b="0" i="1" u="sng" strike="noStrike" kern="0" cap="none" spc="0" normalizeH="0" baseline="0" noProof="0" dirty="0">
                <a:ln>
                  <a:noFill/>
                </a:ln>
                <a:solidFill>
                  <a:srgbClr val="FF0000"/>
                </a:solidFill>
                <a:effectLst/>
                <a:uLnTx/>
                <a:uFillTx/>
                <a:latin typeface="Times New Roman" pitchFamily="18" charset="0"/>
                <a:cs typeface="Times New Roman" pitchFamily="18" charset="0"/>
              </a:rPr>
              <a:t>адрес:</a:t>
            </a:r>
            <a:r>
              <a:rPr kumimoji="0" lang="ru-RU" b="0" i="1" u="sng"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ru-RU" b="0" i="1"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с.Дзуарикау</a:t>
            </a:r>
            <a:r>
              <a:rPr kumimoji="0" lang="ru-RU" b="0" i="1" u="none" strike="noStrike" kern="0" cap="none" spc="0" normalizeH="0" baseline="0" noProof="0" dirty="0">
                <a:ln>
                  <a:noFill/>
                </a:ln>
                <a:solidFill>
                  <a:srgbClr val="FFFF00"/>
                </a:solidFill>
                <a:effectLst/>
                <a:uLnTx/>
                <a:uFillTx/>
                <a:latin typeface="Times New Roman" pitchFamily="18" charset="0"/>
                <a:cs typeface="Times New Roman" pitchFamily="18" charset="0"/>
              </a:rPr>
              <a:t>. </a:t>
            </a:r>
            <a:r>
              <a:rPr kumimoji="0" lang="ru-RU" b="0" i="1" u="none" strike="noStrike" kern="0" cap="none" spc="0" normalizeH="0" baseline="0" noProof="0" dirty="0" err="1">
                <a:ln>
                  <a:noFill/>
                </a:ln>
                <a:solidFill>
                  <a:srgbClr val="FFFF00"/>
                </a:solidFill>
                <a:effectLst/>
                <a:uLnTx/>
                <a:uFillTx/>
                <a:latin typeface="Times New Roman" pitchFamily="18" charset="0"/>
                <a:cs typeface="Times New Roman" pitchFamily="18" charset="0"/>
              </a:rPr>
              <a:t>Ул.Бр.Газдановых</a:t>
            </a:r>
            <a:r>
              <a:rPr kumimoji="0" lang="ru-RU" b="0" i="1" u="none" strike="noStrike" kern="0" cap="none" spc="0" normalizeH="0" baseline="0" noProof="0" dirty="0">
                <a:ln>
                  <a:noFill/>
                </a:ln>
                <a:solidFill>
                  <a:srgbClr val="FFFF00"/>
                </a:solidFill>
                <a:effectLst/>
                <a:uLnTx/>
                <a:uFillTx/>
                <a:latin typeface="Times New Roman" pitchFamily="18" charset="0"/>
                <a:cs typeface="Times New Roman" pitchFamily="18" charset="0"/>
              </a:rPr>
              <a:t> 11. </a:t>
            </a:r>
          </a:p>
          <a:p>
            <a:pPr marL="0" marR="0" lvl="0" indent="0" defTabSz="914400" eaLnBrk="1" fontAlgn="auto" latinLnBrk="0" hangingPunct="1">
              <a:lnSpc>
                <a:spcPct val="100000"/>
              </a:lnSpc>
              <a:spcBef>
                <a:spcPts val="0"/>
              </a:spcBef>
              <a:spcAft>
                <a:spcPts val="0"/>
              </a:spcAft>
              <a:buClrTx/>
              <a:buSzTx/>
              <a:buFontTx/>
              <a:buNone/>
              <a:tabLst/>
              <a:defRPr/>
            </a:pPr>
            <a:r>
              <a:rPr kumimoji="0" lang="ru-RU" b="0" i="1" u="none" strike="noStrike" kern="0" cap="none" spc="0" normalizeH="0" baseline="0" noProof="0" dirty="0">
                <a:ln>
                  <a:noFill/>
                </a:ln>
                <a:solidFill>
                  <a:srgbClr val="FF0000"/>
                </a:solidFill>
                <a:effectLst/>
                <a:uLnTx/>
                <a:uFillTx/>
                <a:latin typeface="Times New Roman" pitchFamily="18" charset="0"/>
                <a:cs typeface="Times New Roman" pitchFamily="18" charset="0"/>
              </a:rPr>
              <a:t>адрес </a:t>
            </a:r>
            <a:r>
              <a:rPr kumimoji="0" lang="ru-RU" b="0" i="1" u="none" strike="noStrike" kern="0" cap="none" spc="0" normalizeH="0" baseline="0" noProof="0" dirty="0">
                <a:ln>
                  <a:noFill/>
                </a:ln>
                <a:solidFill>
                  <a:srgbClr val="F14124"/>
                </a:solidFill>
                <a:effectLst/>
                <a:uLnTx/>
                <a:uFillTx/>
                <a:latin typeface="Times New Roman" pitchFamily="18" charset="0"/>
                <a:cs typeface="Times New Roman" pitchFamily="18" charset="0"/>
              </a:rPr>
              <a:t>сайта </a:t>
            </a:r>
            <a:r>
              <a:rPr kumimoji="0" lang="en-US" sz="2000" b="0" i="1" u="none" strike="noStrike" kern="0" cap="none" spc="0" normalizeH="0" baseline="0" noProof="0" dirty="0">
                <a:ln>
                  <a:noFill/>
                </a:ln>
                <a:solidFill>
                  <a:srgbClr val="F14124"/>
                </a:solidFill>
                <a:effectLst/>
                <a:uLnTx/>
                <a:uFillTx/>
                <a:latin typeface="Times New Roman" pitchFamily="18" charset="0"/>
                <a:cs typeface="Times New Roman" pitchFamily="18" charset="0"/>
                <a:hlinkClick r:id="rId3"/>
              </a:rPr>
              <a:t>www.dzuarikau.osedu2.ru</a:t>
            </a:r>
            <a:endParaRPr kumimoji="0" lang="ru-RU" sz="2000" b="0" i="1" u="none" strike="noStrike" kern="0" cap="none" spc="0" normalizeH="0" baseline="0" noProof="0" dirty="0">
              <a:ln>
                <a:noFill/>
              </a:ln>
              <a:solidFill>
                <a:srgbClr val="F14124"/>
              </a:solidFill>
              <a:effectLst/>
              <a:uLnTx/>
              <a:uFillTx/>
              <a:latin typeface="Times New Roman" pitchFamily="18" charset="0"/>
              <a:cs typeface="Times New Roman" pitchFamily="18" charset="0"/>
            </a:endParaRPr>
          </a:p>
        </p:txBody>
      </p:sp>
      <p:sp>
        <p:nvSpPr>
          <p:cNvPr id="7" name="Прямоугольник 6"/>
          <p:cNvSpPr/>
          <p:nvPr/>
        </p:nvSpPr>
        <p:spPr>
          <a:xfrm>
            <a:off x="280829" y="1556792"/>
            <a:ext cx="8683659" cy="1237872"/>
          </a:xfrm>
          <a:prstGeom prst="rect">
            <a:avLst/>
          </a:prstGeom>
          <a:noFill/>
        </p:spPr>
        <p:txBody>
          <a:bodyPr wrap="none" lIns="91440" tIns="45720" rIns="91440" bIns="45720">
            <a:prstTxWarp prst="textS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Школьная орбита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4803" y="3450139"/>
            <a:ext cx="1687178" cy="707886"/>
          </a:xfrm>
          <a:prstGeom prst="rect">
            <a:avLst/>
          </a:prstGeom>
          <a:solidFill>
            <a:srgbClr val="00B0F0"/>
          </a:solidFill>
        </p:spPr>
        <p:txBody>
          <a:bodyPr wrap="square" rtlCol="0">
            <a:spAutoFit/>
          </a:bodyPr>
          <a:lstStyle/>
          <a:p>
            <a:r>
              <a:rPr lang="ru-RU" sz="2000" b="1" dirty="0" smtClean="0">
                <a:solidFill>
                  <a:srgbClr val="FF0000"/>
                </a:solidFill>
                <a:latin typeface="Times New Roman" pitchFamily="18" charset="0"/>
                <a:cs typeface="Times New Roman" pitchFamily="18" charset="0"/>
              </a:rPr>
              <a:t>От редактора</a:t>
            </a:r>
            <a:endParaRPr lang="ru-RU" sz="2000" b="1" dirty="0">
              <a:solidFill>
                <a:srgbClr val="FF0000"/>
              </a:solidFill>
              <a:latin typeface="Times New Roman" pitchFamily="18" charset="0"/>
              <a:cs typeface="Times New Roman" pitchFamily="18" charset="0"/>
            </a:endParaRPr>
          </a:p>
        </p:txBody>
      </p:sp>
      <p:sp>
        <p:nvSpPr>
          <p:cNvPr id="10" name="TextBox 9"/>
          <p:cNvSpPr txBox="1"/>
          <p:nvPr/>
        </p:nvSpPr>
        <p:spPr>
          <a:xfrm>
            <a:off x="-4804" y="4845469"/>
            <a:ext cx="1642725" cy="1015663"/>
          </a:xfrm>
          <a:prstGeom prst="rect">
            <a:avLst/>
          </a:prstGeom>
          <a:solidFill>
            <a:srgbClr val="00B0F0"/>
          </a:solidFill>
        </p:spPr>
        <p:txBody>
          <a:bodyPr wrap="square" rtlCol="0">
            <a:spAutoFit/>
          </a:bodyPr>
          <a:lstStyle/>
          <a:p>
            <a:r>
              <a:rPr lang="ru-RU" sz="2000" b="1" dirty="0" smtClean="0">
                <a:solidFill>
                  <a:srgbClr val="FF0000"/>
                </a:solidFill>
                <a:latin typeface="Times New Roman" pitchFamily="18" charset="0"/>
                <a:cs typeface="Times New Roman" pitchFamily="18" charset="0"/>
              </a:rPr>
              <a:t>Мы сильные и смелые </a:t>
            </a:r>
            <a:endParaRPr lang="ru-RU" sz="2000" b="1" dirty="0">
              <a:solidFill>
                <a:srgbClr val="FF0000"/>
              </a:solidFill>
              <a:latin typeface="Times New Roman" pitchFamily="18" charset="0"/>
              <a:cs typeface="Times New Roman" pitchFamily="18" charset="0"/>
            </a:endParaRPr>
          </a:p>
        </p:txBody>
      </p:sp>
      <p:sp>
        <p:nvSpPr>
          <p:cNvPr id="11" name="TextBox 10"/>
          <p:cNvSpPr txBox="1"/>
          <p:nvPr/>
        </p:nvSpPr>
        <p:spPr>
          <a:xfrm>
            <a:off x="-4803" y="4158025"/>
            <a:ext cx="1662164" cy="707886"/>
          </a:xfrm>
          <a:prstGeom prst="rect">
            <a:avLst/>
          </a:prstGeom>
          <a:solidFill>
            <a:srgbClr val="00B0F0"/>
          </a:solidFill>
        </p:spPr>
        <p:txBody>
          <a:bodyPr wrap="square" rtlCol="0">
            <a:spAutoFit/>
          </a:bodyPr>
          <a:lstStyle/>
          <a:p>
            <a:r>
              <a:rPr lang="ru-RU" sz="2000" b="1" dirty="0" smtClean="0">
                <a:solidFill>
                  <a:srgbClr val="FF0000"/>
                </a:solidFill>
                <a:latin typeface="Times New Roman" pitchFamily="18" charset="0"/>
                <a:cs typeface="Times New Roman" pitchFamily="18" charset="0"/>
              </a:rPr>
              <a:t>Народные приметы</a:t>
            </a:r>
            <a:endParaRPr lang="ru-RU" sz="2000" b="1" dirty="0">
              <a:solidFill>
                <a:srgbClr val="FF0000"/>
              </a:solidFill>
              <a:latin typeface="Times New Roman" pitchFamily="18" charset="0"/>
              <a:cs typeface="Times New Roman" pitchFamily="18" charset="0"/>
            </a:endParaRPr>
          </a:p>
        </p:txBody>
      </p:sp>
      <p:sp>
        <p:nvSpPr>
          <p:cNvPr id="12" name="TextBox 11"/>
          <p:cNvSpPr txBox="1"/>
          <p:nvPr/>
        </p:nvSpPr>
        <p:spPr>
          <a:xfrm>
            <a:off x="-4804" y="5819253"/>
            <a:ext cx="1662164" cy="1061829"/>
          </a:xfrm>
          <a:prstGeom prst="rect">
            <a:avLst/>
          </a:prstGeom>
          <a:solidFill>
            <a:srgbClr val="00B0F0"/>
          </a:solidFill>
        </p:spPr>
        <p:txBody>
          <a:bodyPr wrap="square" rtlCol="0">
            <a:spAutoFit/>
          </a:bodyPr>
          <a:lstStyle/>
          <a:p>
            <a:r>
              <a:rPr lang="ru-RU" sz="2100" b="1" dirty="0" smtClean="0">
                <a:solidFill>
                  <a:srgbClr val="FF0000"/>
                </a:solidFill>
                <a:latin typeface="Times New Roman" pitchFamily="18" charset="0"/>
                <a:cs typeface="Times New Roman" pitchFamily="18" charset="0"/>
              </a:rPr>
              <a:t>Мы талантливы во всем</a:t>
            </a:r>
            <a:endParaRPr lang="ru-RU" sz="2100" b="1" dirty="0">
              <a:solidFill>
                <a:srgbClr val="FF0000"/>
              </a:solidFill>
              <a:latin typeface="Times New Roman" pitchFamily="18" charset="0"/>
              <a:cs typeface="Times New Roman" pitchFamily="18" charset="0"/>
            </a:endParaRPr>
          </a:p>
        </p:txBody>
      </p:sp>
      <p:sp>
        <p:nvSpPr>
          <p:cNvPr id="13" name="TextBox 12"/>
          <p:cNvSpPr txBox="1"/>
          <p:nvPr/>
        </p:nvSpPr>
        <p:spPr>
          <a:xfrm>
            <a:off x="1610352" y="3451834"/>
            <a:ext cx="1881527" cy="707886"/>
          </a:xfrm>
          <a:prstGeom prst="rect">
            <a:avLst/>
          </a:prstGeom>
          <a:solidFill>
            <a:srgbClr val="00B0F0"/>
          </a:solidFill>
        </p:spPr>
        <p:txBody>
          <a:bodyPr wrap="square" rtlCol="0">
            <a:spAutoFit/>
          </a:bodyPr>
          <a:lstStyle/>
          <a:p>
            <a:r>
              <a:rPr lang="ru-RU" sz="2000" b="1" dirty="0" smtClean="0">
                <a:solidFill>
                  <a:srgbClr val="FF0000"/>
                </a:solidFill>
              </a:rPr>
              <a:t>Памятник у дороги</a:t>
            </a:r>
            <a:endParaRPr lang="ru-RU" sz="2000" b="1" dirty="0">
              <a:solidFill>
                <a:srgbClr val="FF0000"/>
              </a:solidFill>
            </a:endParaRPr>
          </a:p>
        </p:txBody>
      </p:sp>
      <p:sp>
        <p:nvSpPr>
          <p:cNvPr id="14" name="TextBox 13"/>
          <p:cNvSpPr txBox="1"/>
          <p:nvPr/>
        </p:nvSpPr>
        <p:spPr>
          <a:xfrm>
            <a:off x="1657360" y="4091416"/>
            <a:ext cx="1834520" cy="707886"/>
          </a:xfrm>
          <a:prstGeom prst="rect">
            <a:avLst/>
          </a:prstGeom>
          <a:solidFill>
            <a:srgbClr val="00B0F0"/>
          </a:solidFill>
        </p:spPr>
        <p:txBody>
          <a:bodyPr wrap="square" rtlCol="0">
            <a:spAutoFit/>
          </a:bodyPr>
          <a:lstStyle/>
          <a:p>
            <a:r>
              <a:rPr lang="ru-RU" sz="2000" b="1" dirty="0" smtClean="0">
                <a:solidFill>
                  <a:srgbClr val="FF0000"/>
                </a:solidFill>
              </a:rPr>
              <a:t>Спаси жизнь человека</a:t>
            </a:r>
            <a:endParaRPr lang="ru-RU" sz="2000" b="1" dirty="0">
              <a:solidFill>
                <a:srgbClr val="FF0000"/>
              </a:solidFill>
            </a:endParaRPr>
          </a:p>
        </p:txBody>
      </p:sp>
      <p:sp>
        <p:nvSpPr>
          <p:cNvPr id="16" name="TextBox 15"/>
          <p:cNvSpPr txBox="1"/>
          <p:nvPr/>
        </p:nvSpPr>
        <p:spPr>
          <a:xfrm>
            <a:off x="1610353" y="5874391"/>
            <a:ext cx="1881527" cy="1015663"/>
          </a:xfrm>
          <a:prstGeom prst="rect">
            <a:avLst/>
          </a:prstGeom>
          <a:solidFill>
            <a:srgbClr val="00B0F0"/>
          </a:solidFill>
        </p:spPr>
        <p:txBody>
          <a:bodyPr wrap="square" rtlCol="0">
            <a:spAutoFit/>
          </a:bodyPr>
          <a:lstStyle/>
          <a:p>
            <a:r>
              <a:rPr lang="ru-RU" sz="2000" b="1" dirty="0" smtClean="0">
                <a:solidFill>
                  <a:srgbClr val="FF0000"/>
                </a:solidFill>
                <a:latin typeface="Times New Roman" pitchFamily="18" charset="0"/>
                <a:cs typeface="Times New Roman" pitchFamily="18" charset="0"/>
              </a:rPr>
              <a:t>Среди нас ЧЕМПИОН РОССИИ </a:t>
            </a:r>
            <a:endParaRPr lang="ru-RU" sz="2000" b="1" dirty="0">
              <a:solidFill>
                <a:srgbClr val="FF0000"/>
              </a:solidFill>
              <a:latin typeface="Times New Roman" pitchFamily="18" charset="0"/>
              <a:cs typeface="Times New Roman" pitchFamily="18" charset="0"/>
            </a:endParaRPr>
          </a:p>
        </p:txBody>
      </p:sp>
      <p:sp>
        <p:nvSpPr>
          <p:cNvPr id="17" name="TextBox 16"/>
          <p:cNvSpPr txBox="1"/>
          <p:nvPr/>
        </p:nvSpPr>
        <p:spPr>
          <a:xfrm>
            <a:off x="1610353" y="4799302"/>
            <a:ext cx="1881527" cy="1107996"/>
          </a:xfrm>
          <a:prstGeom prst="rect">
            <a:avLst/>
          </a:prstGeom>
          <a:solidFill>
            <a:srgbClr val="00B0F0"/>
          </a:solidFill>
        </p:spPr>
        <p:txBody>
          <a:bodyPr wrap="square" rtlCol="0">
            <a:spAutoFit/>
          </a:bodyPr>
          <a:lstStyle/>
          <a:p>
            <a:r>
              <a:rPr lang="ru-RU" sz="2200" b="1" dirty="0" smtClean="0">
                <a:solidFill>
                  <a:srgbClr val="FF0000"/>
                </a:solidFill>
                <a:latin typeface="Times New Roman" pitchFamily="18" charset="0"/>
                <a:cs typeface="Times New Roman" pitchFamily="18" charset="0"/>
              </a:rPr>
              <a:t>По местам боевой славы</a:t>
            </a:r>
            <a:endParaRPr lang="ru-RU" sz="2200" b="1" dirty="0">
              <a:solidFill>
                <a:srgbClr val="FF0000"/>
              </a:solidFill>
              <a:latin typeface="Times New Roman" pitchFamily="18" charset="0"/>
              <a:cs typeface="Times New Roman" pitchFamily="18" charset="0"/>
            </a:endParaRPr>
          </a:p>
        </p:txBody>
      </p:sp>
      <p:sp>
        <p:nvSpPr>
          <p:cNvPr id="18" name="TextBox 17"/>
          <p:cNvSpPr txBox="1"/>
          <p:nvPr/>
        </p:nvSpPr>
        <p:spPr>
          <a:xfrm>
            <a:off x="0" y="2867059"/>
            <a:ext cx="3491880" cy="584775"/>
          </a:xfrm>
          <a:prstGeom prst="rect">
            <a:avLst/>
          </a:prstGeom>
          <a:solidFill>
            <a:srgbClr val="00B050"/>
          </a:solidFill>
        </p:spPr>
        <p:txBody>
          <a:bodyPr wrap="square" rtlCol="0">
            <a:spAutoFit/>
          </a:bodyPr>
          <a:lstStyle/>
          <a:p>
            <a:r>
              <a:rPr lang="ru-RU" sz="3200" dirty="0" smtClean="0">
                <a:solidFill>
                  <a:srgbClr val="FF0000"/>
                </a:solidFill>
                <a:latin typeface="Times New Roman" pitchFamily="18" charset="0"/>
                <a:cs typeface="Times New Roman" pitchFamily="18" charset="0"/>
              </a:rPr>
              <a:t>Рубрики</a:t>
            </a:r>
            <a:endParaRPr lang="ru-RU" sz="3200" dirty="0">
              <a:solidFill>
                <a:srgbClr val="FF0000"/>
              </a:solidFill>
              <a:latin typeface="Times New Roman" pitchFamily="18" charset="0"/>
              <a:cs typeface="Times New Roman" pitchFamily="18" charset="0"/>
            </a:endParaRPr>
          </a:p>
        </p:txBody>
      </p:sp>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5" y="2867058"/>
            <a:ext cx="3023625" cy="4014023"/>
          </a:xfrm>
          <a:prstGeom prst="rect">
            <a:avLst/>
          </a:prstGeom>
        </p:spPr>
      </p:pic>
    </p:spTree>
    <p:extLst>
      <p:ext uri="{BB962C8B-B14F-4D97-AF65-F5344CB8AC3E}">
        <p14:creationId xmlns:p14="http://schemas.microsoft.com/office/powerpoint/2010/main" val="194637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2" name="Заголовок 1"/>
          <p:cNvSpPr>
            <a:spLocks noGrp="1"/>
          </p:cNvSpPr>
          <p:nvPr>
            <p:ph type="title"/>
          </p:nvPr>
        </p:nvSpPr>
        <p:spPr/>
        <p:txBody>
          <a:bodyPr/>
          <a:lstStyle/>
          <a:p>
            <a:r>
              <a:rPr lang="ru-RU" dirty="0" smtClean="0"/>
              <a:t>Спаси жизнь человека</a:t>
            </a:r>
            <a:endParaRPr lang="ru-RU" dirty="0"/>
          </a:p>
        </p:txBody>
      </p:sp>
      <p:sp>
        <p:nvSpPr>
          <p:cNvPr id="3" name="Объект 2"/>
          <p:cNvSpPr>
            <a:spLocks noGrp="1"/>
          </p:cNvSpPr>
          <p:nvPr>
            <p:ph idx="1"/>
          </p:nvPr>
        </p:nvSpPr>
        <p:spPr>
          <a:xfrm>
            <a:off x="457200" y="1600200"/>
            <a:ext cx="8686800" cy="4525963"/>
          </a:xfrm>
        </p:spPr>
        <p:txBody>
          <a:bodyPr>
            <a:noAutofit/>
          </a:bodyPr>
          <a:lstStyle/>
          <a:p>
            <a:r>
              <a:rPr lang="ru-RU" sz="2600" dirty="0">
                <a:latin typeface="Times New Roman" pitchFamily="18" charset="0"/>
                <a:cs typeface="Times New Roman" pitchFamily="18" charset="0"/>
              </a:rPr>
              <a:t>15 марта в 10:00 по московскому времени состоялся Всероссийский открытый урок «Спасти жизнь человека». Мероприятие проводилось  Министерством образования и науки РФ совместно с порталом «</a:t>
            </a:r>
            <a:r>
              <a:rPr lang="ru-RU" sz="2600" dirty="0" err="1">
                <a:latin typeface="Times New Roman" pitchFamily="18" charset="0"/>
                <a:cs typeface="Times New Roman" pitchFamily="18" charset="0"/>
              </a:rPr>
              <a:t>ПроеКТОриЯ</a:t>
            </a:r>
            <a:r>
              <a:rPr lang="ru-RU" sz="2600" dirty="0">
                <a:latin typeface="Times New Roman" pitchFamily="18" charset="0"/>
                <a:cs typeface="Times New Roman" pitchFamily="18" charset="0"/>
              </a:rPr>
              <a:t>».Ведущий  Владимир Пирожков – директор Центра </a:t>
            </a:r>
            <a:r>
              <a:rPr lang="ru-RU" sz="2600" dirty="0" err="1">
                <a:latin typeface="Times New Roman" pitchFamily="18" charset="0"/>
                <a:cs typeface="Times New Roman" pitchFamily="18" charset="0"/>
              </a:rPr>
              <a:t>прототипирования</a:t>
            </a:r>
            <a:r>
              <a:rPr lang="ru-RU" sz="2600" dirty="0">
                <a:latin typeface="Times New Roman" pitchFamily="18" charset="0"/>
                <a:cs typeface="Times New Roman" pitchFamily="18" charset="0"/>
              </a:rPr>
              <a:t> высокой сложности НИТУ «</a:t>
            </a:r>
            <a:r>
              <a:rPr lang="ru-RU" sz="2600" dirty="0" err="1">
                <a:latin typeface="Times New Roman" pitchFamily="18" charset="0"/>
                <a:cs typeface="Times New Roman" pitchFamily="18" charset="0"/>
              </a:rPr>
              <a:t>МИСиС</a:t>
            </a:r>
            <a:r>
              <a:rPr lang="ru-RU" sz="2600" dirty="0">
                <a:latin typeface="Times New Roman" pitchFamily="18" charset="0"/>
                <a:cs typeface="Times New Roman" pitchFamily="18" charset="0"/>
              </a:rPr>
              <a:t>». Открытый урок был  посвящен    медицине, технологиям и здоровью. Для учащихся 9-11 классов тема была очень интересной, старшеклассники  познакомились с новыми </a:t>
            </a:r>
            <a:r>
              <a:rPr lang="ru-RU" sz="2600" dirty="0" smtClean="0">
                <a:latin typeface="Times New Roman" pitchFamily="18" charset="0"/>
                <a:cs typeface="Times New Roman" pitchFamily="18" charset="0"/>
              </a:rPr>
              <a:t>профессиями </a:t>
            </a:r>
            <a:r>
              <a:rPr lang="ru-RU" sz="2600" dirty="0">
                <a:latin typeface="Times New Roman" pitchFamily="18" charset="0"/>
                <a:cs typeface="Times New Roman" pitchFamily="18" charset="0"/>
              </a:rPr>
              <a:t>в области медицины. </a:t>
            </a:r>
            <a:r>
              <a:rPr lang="ru-RU" sz="2600" b="1" dirty="0">
                <a:latin typeface="Times New Roman" pitchFamily="18" charset="0"/>
                <a:cs typeface="Times New Roman" pitchFamily="18" charset="0"/>
              </a:rPr>
              <a:t>Получили полезные знания, которые ребятам точно пригодятся в жизни.</a:t>
            </a:r>
            <a:endParaRPr lang="ru-RU" sz="2600" dirty="0">
              <a:latin typeface="Times New Roman" pitchFamily="18" charset="0"/>
              <a:cs typeface="Times New Roman" pitchFamily="18" charset="0"/>
            </a:endParaRPr>
          </a:p>
        </p:txBody>
      </p:sp>
    </p:spTree>
    <p:extLst>
      <p:ext uri="{BB962C8B-B14F-4D97-AF65-F5344CB8AC3E}">
        <p14:creationId xmlns:p14="http://schemas.microsoft.com/office/powerpoint/2010/main" val="255261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2" name="Заголовок 1"/>
          <p:cNvSpPr>
            <a:spLocks noGrp="1"/>
          </p:cNvSpPr>
          <p:nvPr>
            <p:ph type="title"/>
          </p:nvPr>
        </p:nvSpPr>
        <p:spPr/>
        <p:txBody>
          <a:bodyPr>
            <a:normAutofit fontScale="90000"/>
          </a:bodyPr>
          <a:lstStyle/>
          <a:p>
            <a:r>
              <a:rPr lang="ru-RU" b="1" dirty="0" smtClean="0"/>
              <a:t>Патриотический маршрут: По местам боевой славы</a:t>
            </a:r>
            <a:endParaRPr lang="ru-RU" dirty="0"/>
          </a:p>
        </p:txBody>
      </p:sp>
      <p:sp>
        <p:nvSpPr>
          <p:cNvPr id="3" name="Объект 2"/>
          <p:cNvSpPr>
            <a:spLocks noGrp="1"/>
          </p:cNvSpPr>
          <p:nvPr>
            <p:ph idx="1"/>
          </p:nvPr>
        </p:nvSpPr>
        <p:spPr/>
        <p:txBody>
          <a:bodyPr>
            <a:normAutofit fontScale="92500" lnSpcReduction="20000"/>
          </a:bodyPr>
          <a:lstStyle/>
          <a:p>
            <a:pPr marL="0" indent="0" algn="ctr">
              <a:buNone/>
            </a:pPr>
            <a:r>
              <a:rPr lang="ru-RU" dirty="0">
                <a:latin typeface="Times New Roman" pitchFamily="18" charset="0"/>
                <a:cs typeface="Times New Roman" pitchFamily="18" charset="0"/>
              </a:rPr>
              <a:t>22 марта в пос. </a:t>
            </a:r>
            <a:r>
              <a:rPr lang="ru-RU" dirty="0" err="1">
                <a:latin typeface="Times New Roman" pitchFamily="18" charset="0"/>
                <a:cs typeface="Times New Roman" pitchFamily="18" charset="0"/>
              </a:rPr>
              <a:t>Фиагдон</a:t>
            </a:r>
            <a:r>
              <a:rPr lang="ru-RU" dirty="0">
                <a:latin typeface="Times New Roman" pitchFamily="18" charset="0"/>
                <a:cs typeface="Times New Roman" pitchFamily="18" charset="0"/>
              </a:rPr>
              <a:t>  состоялось  РМО учителей истории. Члены  совета музея нашей школы Бритаева Дана и </a:t>
            </a:r>
            <a:r>
              <a:rPr lang="ru-RU" dirty="0" err="1">
                <a:latin typeface="Times New Roman" pitchFamily="18" charset="0"/>
                <a:cs typeface="Times New Roman" pitchFamily="18" charset="0"/>
              </a:rPr>
              <a:t>Бестаева</a:t>
            </a:r>
            <a:r>
              <a:rPr lang="ru-RU" dirty="0">
                <a:latin typeface="Times New Roman" pitchFamily="18" charset="0"/>
                <a:cs typeface="Times New Roman" pitchFamily="18" charset="0"/>
              </a:rPr>
              <a:t> Алина представили проект «</a:t>
            </a:r>
            <a:r>
              <a:rPr lang="ru-RU" b="1" dirty="0">
                <a:latin typeface="Times New Roman" pitchFamily="18" charset="0"/>
                <a:cs typeface="Times New Roman" pitchFamily="18" charset="0"/>
              </a:rPr>
              <a:t>Патриотический маршрут: По местам боевой славы»</a:t>
            </a:r>
            <a:r>
              <a:rPr lang="ru-RU" dirty="0">
                <a:latin typeface="Times New Roman" pitchFamily="18" charset="0"/>
                <a:cs typeface="Times New Roman" pitchFamily="18" charset="0"/>
              </a:rPr>
              <a:t> ( руководители </a:t>
            </a:r>
            <a:r>
              <a:rPr lang="ru-RU" dirty="0" err="1">
                <a:latin typeface="Times New Roman" pitchFamily="18" charset="0"/>
                <a:cs typeface="Times New Roman" pitchFamily="18" charset="0"/>
              </a:rPr>
              <a:t>Кочиева</a:t>
            </a:r>
            <a:r>
              <a:rPr lang="ru-RU" dirty="0">
                <a:latin typeface="Times New Roman" pitchFamily="18" charset="0"/>
                <a:cs typeface="Times New Roman" pitchFamily="18" charset="0"/>
              </a:rPr>
              <a:t> Е.Х. ,</a:t>
            </a:r>
            <a:r>
              <a:rPr lang="ru-RU" dirty="0" err="1">
                <a:latin typeface="Times New Roman" pitchFamily="18" charset="0"/>
                <a:cs typeface="Times New Roman" pitchFamily="18" charset="0"/>
              </a:rPr>
              <a:t>Кочиева</a:t>
            </a:r>
            <a:r>
              <a:rPr lang="ru-RU" dirty="0">
                <a:latin typeface="Times New Roman" pitchFamily="18" charset="0"/>
                <a:cs typeface="Times New Roman" pitchFamily="18" charset="0"/>
              </a:rPr>
              <a:t> Б.И.)</a:t>
            </a:r>
          </a:p>
          <a:p>
            <a:pPr marL="0" indent="0" algn="ctr">
              <a:buNone/>
            </a:pPr>
            <a:r>
              <a:rPr lang="ru-RU" dirty="0">
                <a:latin typeface="Times New Roman" pitchFamily="18" charset="0"/>
                <a:cs typeface="Times New Roman" pitchFamily="18" charset="0"/>
              </a:rPr>
              <a:t>Цель проекта   показать   еще одну страницу героического  прошлого нашего народа, в частности проследить последовательность военных событий в районе </a:t>
            </a:r>
            <a:r>
              <a:rPr lang="ru-RU" dirty="0" err="1">
                <a:latin typeface="Times New Roman" pitchFamily="18" charset="0"/>
                <a:cs typeface="Times New Roman" pitchFamily="18" charset="0"/>
              </a:rPr>
              <a:t>с.Дзуарикау</a:t>
            </a:r>
            <a:r>
              <a:rPr lang="ru-RU" dirty="0">
                <a:latin typeface="Times New Roman" pitchFamily="18" charset="0"/>
                <a:cs typeface="Times New Roman" pitchFamily="18" charset="0"/>
              </a:rPr>
              <a:t> и его окрестностей.</a:t>
            </a:r>
          </a:p>
          <a:p>
            <a:endParaRPr lang="ru-RU" dirty="0"/>
          </a:p>
        </p:txBody>
      </p:sp>
    </p:spTree>
    <p:extLst>
      <p:ext uri="{BB962C8B-B14F-4D97-AF65-F5344CB8AC3E}">
        <p14:creationId xmlns:p14="http://schemas.microsoft.com/office/powerpoint/2010/main" val="176711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5860" t="18872" b="27179"/>
          <a:stretch/>
        </p:blipFill>
        <p:spPr>
          <a:xfrm>
            <a:off x="5823532" y="1412775"/>
            <a:ext cx="2916556" cy="3699803"/>
          </a:xfrm>
          <a:prstGeom prst="rect">
            <a:avLst/>
          </a:prstGeom>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17158" t="18872" b="27179"/>
          <a:stretch/>
        </p:blipFill>
        <p:spPr>
          <a:xfrm>
            <a:off x="3203848" y="1412776"/>
            <a:ext cx="2619684" cy="3699803"/>
          </a:xfrm>
          <a:prstGeom prst="rect">
            <a:avLst/>
          </a:prstGeom>
        </p:spPr>
      </p:pic>
      <p:pic>
        <p:nvPicPr>
          <p:cNvPr id="6" name="Рисунок 5"/>
          <p:cNvPicPr>
            <a:picLocks noChangeAspect="1"/>
          </p:cNvPicPr>
          <p:nvPr/>
        </p:nvPicPr>
        <p:blipFill rotWithShape="1">
          <a:blip r:embed="rId6">
            <a:extLst>
              <a:ext uri="{28A0092B-C50C-407E-A947-70E740481C1C}">
                <a14:useLocalDpi xmlns:a14="http://schemas.microsoft.com/office/drawing/2010/main" val="0"/>
              </a:ext>
            </a:extLst>
          </a:blip>
          <a:srcRect l="13897" t="18872" b="27179"/>
          <a:stretch/>
        </p:blipFill>
        <p:spPr>
          <a:xfrm>
            <a:off x="467544" y="1412776"/>
            <a:ext cx="2736304" cy="3699803"/>
          </a:xfrm>
          <a:prstGeom prst="rect">
            <a:avLst/>
          </a:prstGeom>
        </p:spPr>
      </p:pic>
      <p:sp>
        <p:nvSpPr>
          <p:cNvPr id="2" name="Заголовок 1"/>
          <p:cNvSpPr>
            <a:spLocks noGrp="1"/>
          </p:cNvSpPr>
          <p:nvPr>
            <p:ph type="title"/>
          </p:nvPr>
        </p:nvSpPr>
        <p:spPr/>
        <p:txBody>
          <a:bodyPr/>
          <a:lstStyle/>
          <a:p>
            <a:r>
              <a:rPr lang="ru-RU" dirty="0" smtClean="0">
                <a:solidFill>
                  <a:srgbClr val="FF0000"/>
                </a:solidFill>
              </a:rPr>
              <a:t>Одна из нас ЧЕМПИОН РОССИИ</a:t>
            </a:r>
            <a:endParaRPr lang="ru-RU" dirty="0">
              <a:solidFill>
                <a:srgbClr val="FF0000"/>
              </a:solidFill>
            </a:endParaRPr>
          </a:p>
        </p:txBody>
      </p:sp>
      <p:sp>
        <p:nvSpPr>
          <p:cNvPr id="3" name="Объект 2"/>
          <p:cNvSpPr>
            <a:spLocks noGrp="1"/>
          </p:cNvSpPr>
          <p:nvPr>
            <p:ph idx="1"/>
          </p:nvPr>
        </p:nvSpPr>
        <p:spPr>
          <a:xfrm>
            <a:off x="457200" y="1600200"/>
            <a:ext cx="8229600" cy="5069160"/>
          </a:xfrm>
        </p:spPr>
        <p:txBody>
          <a:bodyPr>
            <a:normAutofit fontScale="62500" lnSpcReduction="20000"/>
          </a:bodyPr>
          <a:lstStyle/>
          <a:p>
            <a:pPr marL="0" indent="0">
              <a:buNone/>
            </a:pPr>
            <a:endParaRPr lang="ru-RU" dirty="0" smtClean="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a:p>
          <a:p>
            <a:pPr marL="0" indent="0">
              <a:buNone/>
            </a:pPr>
            <a:endParaRPr lang="ru-RU" sz="3600" dirty="0" smtClean="0"/>
          </a:p>
          <a:p>
            <a:pPr marL="0" indent="0">
              <a:buNone/>
            </a:pPr>
            <a:endParaRPr lang="ru-RU" sz="3600" dirty="0" smtClean="0">
              <a:latin typeface="Times New Roman" pitchFamily="18" charset="0"/>
              <a:cs typeface="Times New Roman" pitchFamily="18" charset="0"/>
            </a:endParaRPr>
          </a:p>
          <a:p>
            <a:pPr marL="0" indent="0">
              <a:buNone/>
            </a:pPr>
            <a:endParaRPr lang="ru-RU" sz="3600" dirty="0">
              <a:latin typeface="Times New Roman" pitchFamily="18" charset="0"/>
              <a:cs typeface="Times New Roman" pitchFamily="18" charset="0"/>
            </a:endParaRPr>
          </a:p>
          <a:p>
            <a:pPr marL="0" indent="0">
              <a:buNone/>
            </a:pPr>
            <a:r>
              <a:rPr lang="ru-RU" sz="2900" dirty="0" smtClean="0">
                <a:latin typeface="Times New Roman" pitchFamily="18" charset="0"/>
                <a:cs typeface="Times New Roman" pitchFamily="18" charset="0"/>
              </a:rPr>
              <a:t> </a:t>
            </a:r>
          </a:p>
          <a:p>
            <a:pPr marL="0" indent="0">
              <a:buNone/>
            </a:pPr>
            <a:endParaRPr lang="ru-RU" sz="2900" dirty="0" smtClean="0">
              <a:latin typeface="Times New Roman" pitchFamily="18" charset="0"/>
              <a:cs typeface="Times New Roman" pitchFamily="18" charset="0"/>
            </a:endParaRPr>
          </a:p>
          <a:p>
            <a:pPr marL="0" indent="0">
              <a:buNone/>
            </a:pPr>
            <a:endParaRPr lang="ru-RU" sz="2900" dirty="0">
              <a:latin typeface="Times New Roman" pitchFamily="18" charset="0"/>
              <a:cs typeface="Times New Roman" pitchFamily="18" charset="0"/>
            </a:endParaRPr>
          </a:p>
          <a:p>
            <a:pPr marL="0" indent="0">
              <a:buNone/>
            </a:pPr>
            <a:r>
              <a:rPr lang="ru-RU" sz="2900" dirty="0" smtClean="0">
                <a:latin typeface="Times New Roman" pitchFamily="18" charset="0"/>
                <a:cs typeface="Times New Roman" pitchFamily="18" charset="0"/>
              </a:rPr>
              <a:t>В Туле прошло первенство по тяжелой атлетике среди юношей и девушек.</a:t>
            </a:r>
          </a:p>
          <a:p>
            <a:pPr marL="0" indent="0">
              <a:buNone/>
            </a:pPr>
            <a:r>
              <a:rPr lang="ru-RU" sz="2900" dirty="0" smtClean="0">
                <a:latin typeface="Times New Roman" pitchFamily="18" charset="0"/>
                <a:cs typeface="Times New Roman" pitchFamily="18" charset="0"/>
              </a:rPr>
              <a:t>Ученица школы </a:t>
            </a:r>
            <a:r>
              <a:rPr lang="ru-RU" sz="2900" dirty="0" err="1" smtClean="0">
                <a:latin typeface="Times New Roman" pitchFamily="18" charset="0"/>
                <a:cs typeface="Times New Roman" pitchFamily="18" charset="0"/>
              </a:rPr>
              <a:t>с.Дзуарикау</a:t>
            </a:r>
            <a:r>
              <a:rPr lang="ru-RU" sz="2900" dirty="0" smtClean="0">
                <a:latin typeface="Times New Roman" pitchFamily="18" charset="0"/>
                <a:cs typeface="Times New Roman" pitchFamily="18" charset="0"/>
              </a:rPr>
              <a:t> 14-летняя </a:t>
            </a:r>
            <a:r>
              <a:rPr lang="ru-RU" sz="2900" dirty="0" err="1" smtClean="0">
                <a:latin typeface="Times New Roman" pitchFamily="18" charset="0"/>
                <a:cs typeface="Times New Roman" pitchFamily="18" charset="0"/>
              </a:rPr>
              <a:t>Мадина</a:t>
            </a:r>
            <a:r>
              <a:rPr lang="ru-RU" sz="2900" dirty="0" smtClean="0">
                <a:latin typeface="Times New Roman" pitchFamily="18" charset="0"/>
                <a:cs typeface="Times New Roman" pitchFamily="18" charset="0"/>
              </a:rPr>
              <a:t> </a:t>
            </a:r>
            <a:r>
              <a:rPr lang="ru-RU" sz="2900" dirty="0" err="1" smtClean="0">
                <a:latin typeface="Times New Roman" pitchFamily="18" charset="0"/>
                <a:cs typeface="Times New Roman" pitchFamily="18" charset="0"/>
              </a:rPr>
              <a:t>Келехсаева</a:t>
            </a:r>
            <a:r>
              <a:rPr lang="ru-RU" sz="2900" dirty="0" smtClean="0">
                <a:latin typeface="Times New Roman" pitchFamily="18" charset="0"/>
                <a:cs typeface="Times New Roman" pitchFamily="18" charset="0"/>
              </a:rPr>
              <a:t> стала лучшей среди девушек до 16 лет и до 18 лет в весовой категории 58 кг. В двоеборье она показала результат в двоеборье 162 кг (72+90). В Республику </a:t>
            </a:r>
            <a:r>
              <a:rPr lang="ru-RU" sz="2900" dirty="0" err="1" smtClean="0">
                <a:latin typeface="Times New Roman" pitchFamily="18" charset="0"/>
                <a:cs typeface="Times New Roman" pitchFamily="18" charset="0"/>
              </a:rPr>
              <a:t>Мадина</a:t>
            </a:r>
            <a:r>
              <a:rPr lang="ru-RU" sz="2900" dirty="0" smtClean="0">
                <a:latin typeface="Times New Roman" pitchFamily="18" charset="0"/>
                <a:cs typeface="Times New Roman" pitchFamily="18" charset="0"/>
              </a:rPr>
              <a:t> приехала со званием  чемпиона России по тяжелой атлетике</a:t>
            </a:r>
          </a:p>
        </p:txBody>
      </p:sp>
    </p:spTree>
    <p:extLst>
      <p:ext uri="{BB962C8B-B14F-4D97-AF65-F5344CB8AC3E}">
        <p14:creationId xmlns:p14="http://schemas.microsoft.com/office/powerpoint/2010/main" val="236771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2" name="Заголовок 1"/>
          <p:cNvSpPr>
            <a:spLocks noGrp="1"/>
          </p:cNvSpPr>
          <p:nvPr>
            <p:ph type="title"/>
          </p:nvPr>
        </p:nvSpPr>
        <p:spPr/>
        <p:txBody>
          <a:bodyPr>
            <a:normAutofit/>
          </a:bodyPr>
          <a:lstStyle/>
          <a:p>
            <a:r>
              <a:rPr lang="ru-RU" sz="6000" dirty="0" smtClean="0">
                <a:solidFill>
                  <a:srgbClr val="FFFF00"/>
                </a:solidFill>
              </a:rPr>
              <a:t>От редактора</a:t>
            </a:r>
            <a:endParaRPr lang="ru-RU" sz="6000" dirty="0">
              <a:solidFill>
                <a:srgbClr val="FFFF00"/>
              </a:solidFill>
            </a:endParaRPr>
          </a:p>
        </p:txBody>
      </p:sp>
      <p:sp>
        <p:nvSpPr>
          <p:cNvPr id="3" name="Объект 2"/>
          <p:cNvSpPr>
            <a:spLocks noGrp="1"/>
          </p:cNvSpPr>
          <p:nvPr>
            <p:ph idx="1"/>
          </p:nvPr>
        </p:nvSpPr>
        <p:spPr>
          <a:xfrm>
            <a:off x="457200" y="1600200"/>
            <a:ext cx="8229600" cy="5257800"/>
          </a:xfrm>
        </p:spPr>
        <p:txBody>
          <a:bodyPr>
            <a:normAutofit fontScale="70000" lnSpcReduction="20000"/>
          </a:bodyPr>
          <a:lstStyle/>
          <a:p>
            <a:pPr marL="0" indent="0" algn="ctr" fontAlgn="base">
              <a:buNone/>
            </a:pPr>
            <a:endParaRPr lang="ru-RU" i="1" dirty="0">
              <a:solidFill>
                <a:srgbClr val="FF0000"/>
              </a:solidFill>
              <a:latin typeface="Times New Roman" pitchFamily="18" charset="0"/>
              <a:cs typeface="Times New Roman" pitchFamily="18" charset="0"/>
            </a:endParaRPr>
          </a:p>
          <a:p>
            <a:pPr marL="0" indent="0" algn="ctr" fontAlgn="base">
              <a:buNone/>
            </a:pPr>
            <a:r>
              <a:rPr lang="ru-RU" sz="3400" i="1" dirty="0" smtClean="0">
                <a:solidFill>
                  <a:srgbClr val="FF0000"/>
                </a:solidFill>
                <a:effectLst/>
                <a:latin typeface="Times New Roman" pitchFamily="18" charset="0"/>
                <a:cs typeface="Times New Roman" pitchFamily="18" charset="0"/>
              </a:rPr>
              <a:t>Март — самый долгожданный месяц, ведь после холодной зимы наконец-то можно насладиться весенним солнцем. Благодаря народной мудрости вы сможете узнать, что ожидает нас в марте и к чему следует подготовиться заранее.</a:t>
            </a:r>
            <a:endParaRPr lang="en-US" sz="3400" i="1" dirty="0">
              <a:solidFill>
                <a:srgbClr val="FF0000"/>
              </a:solidFill>
              <a:latin typeface="Times New Roman" pitchFamily="18" charset="0"/>
              <a:cs typeface="Times New Roman" pitchFamily="18" charset="0"/>
            </a:endParaRPr>
          </a:p>
          <a:p>
            <a:pPr marL="0" indent="0" algn="ctr" fontAlgn="base">
              <a:buNone/>
            </a:pPr>
            <a:r>
              <a:rPr lang="ru-RU" sz="3400" i="1" dirty="0" smtClean="0">
                <a:solidFill>
                  <a:srgbClr val="FF0000"/>
                </a:solidFill>
                <a:effectLst/>
                <a:latin typeface="Times New Roman" pitchFamily="18" charset="0"/>
                <a:cs typeface="Times New Roman" pitchFamily="18" charset="0"/>
              </a:rPr>
              <a:t>Одним из самых переменчивых месяцев по праву считается март. В этот период нас ожидают перемены как в погоде, так и в жизни. Зимой нам пришлось пережить холода и сильные морозы, и возможно, даже в марте нам придется столкнуться с подобными явлениями. В последние годы природа стала непредсказуемой, и порой даже метеорологи не могут сказать точно, какая погода ожидает нас в ближайшем будущем. Наши предки не имели возможности полагаться на прогнозы, а просто наблюдали за тем, какие знаки подает природа. </a:t>
            </a:r>
            <a:endParaRPr lang="ru-RU" sz="3400" i="1" dirty="0">
              <a:solidFill>
                <a:srgbClr val="FF0000"/>
              </a:solidFill>
            </a:endParaRPr>
          </a:p>
        </p:txBody>
      </p:sp>
    </p:spTree>
    <p:extLst>
      <p:ext uri="{BB962C8B-B14F-4D97-AF65-F5344CB8AC3E}">
        <p14:creationId xmlns:p14="http://schemas.microsoft.com/office/powerpoint/2010/main" val="307351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2" name="Заголовок 1"/>
          <p:cNvSpPr>
            <a:spLocks noGrp="1"/>
          </p:cNvSpPr>
          <p:nvPr>
            <p:ph type="title"/>
          </p:nvPr>
        </p:nvSpPr>
        <p:spPr>
          <a:xfrm>
            <a:off x="467544" y="476672"/>
            <a:ext cx="8229600" cy="850106"/>
          </a:xfrm>
        </p:spPr>
        <p:txBody>
          <a:bodyPr>
            <a:normAutofit fontScale="90000"/>
          </a:bodyPr>
          <a:lstStyle/>
          <a:p>
            <a:r>
              <a:rPr lang="ru-RU" sz="4000" dirty="0" smtClean="0">
                <a:solidFill>
                  <a:srgbClr val="FF0000"/>
                </a:solidFill>
              </a:rPr>
              <a:t>Народные приметы о погоде на март</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Объект 2"/>
          <p:cNvSpPr>
            <a:spLocks noGrp="1"/>
          </p:cNvSpPr>
          <p:nvPr>
            <p:ph idx="1"/>
          </p:nvPr>
        </p:nvSpPr>
        <p:spPr>
          <a:xfrm>
            <a:off x="395536" y="1124744"/>
            <a:ext cx="8229600" cy="4525963"/>
          </a:xfrm>
        </p:spPr>
        <p:txBody>
          <a:bodyPr>
            <a:noAutofit/>
          </a:bodyPr>
          <a:lstStyle/>
          <a:p>
            <a:r>
              <a:rPr lang="ru-RU" sz="1500" dirty="0" smtClean="0">
                <a:solidFill>
                  <a:srgbClr val="002060"/>
                </a:solidFill>
                <a:latin typeface="Times New Roman" pitchFamily="18" charset="0"/>
                <a:cs typeface="Times New Roman" pitchFamily="18" charset="0"/>
              </a:rPr>
              <a:t>1 марта. На Руси, если в первый день весны выпадал снег, его сметали с крыльца дети, чтобы все члены семьи были счастливы и здоровы. Начало весны отмечали шумно, с гуляньями и трапезой. Хозяйки накрывали стол, а в качестве угощений подавали домашнюю выпечку, чтобы год был урожайным. Снегопад после обеда предвещал удачный год.</a:t>
            </a:r>
          </a:p>
          <a:p>
            <a:r>
              <a:rPr lang="ru-RU" sz="1500" dirty="0" smtClean="0">
                <a:solidFill>
                  <a:srgbClr val="002060"/>
                </a:solidFill>
                <a:latin typeface="Times New Roman" pitchFamily="18" charset="0"/>
                <a:cs typeface="Times New Roman" pitchFamily="18" charset="0"/>
              </a:rPr>
              <a:t>2 марта. В этот день молились Феодору </a:t>
            </a:r>
            <a:r>
              <a:rPr lang="ru-RU" sz="1500" dirty="0" err="1" smtClean="0">
                <a:solidFill>
                  <a:srgbClr val="002060"/>
                </a:solidFill>
                <a:latin typeface="Times New Roman" pitchFamily="18" charset="0"/>
                <a:cs typeface="Times New Roman" pitchFamily="18" charset="0"/>
              </a:rPr>
              <a:t>Тирону</a:t>
            </a:r>
            <a:r>
              <a:rPr lang="ru-RU" sz="1500" dirty="0" smtClean="0">
                <a:solidFill>
                  <a:srgbClr val="002060"/>
                </a:solidFill>
                <a:latin typeface="Times New Roman" pitchFamily="18" charset="0"/>
                <a:cs typeface="Times New Roman" pitchFamily="18" charset="0"/>
              </a:rPr>
              <a:t> и просили о помощи в поисках пропавших людей. Если 2 марта вы увидите на дереве овсянку, птицу с желтой грудкой, значит, скоро наступит полноценная весна.</a:t>
            </a:r>
          </a:p>
          <a:p>
            <a:r>
              <a:rPr lang="ru-RU" sz="1500" dirty="0" smtClean="0">
                <a:solidFill>
                  <a:srgbClr val="002060"/>
                </a:solidFill>
                <a:latin typeface="Times New Roman" pitchFamily="18" charset="0"/>
                <a:cs typeface="Times New Roman" pitchFamily="18" charset="0"/>
              </a:rPr>
              <a:t>3 марта. На третий день весны, если погода была солнечной, выпекали печенье и пироги и угощали ими нуждающихся. Дождь 3 марта пророчил холодное и короткое лето.</a:t>
            </a:r>
          </a:p>
          <a:p>
            <a:r>
              <a:rPr lang="ru-RU" sz="1500" dirty="0" smtClean="0">
                <a:solidFill>
                  <a:srgbClr val="002060"/>
                </a:solidFill>
                <a:latin typeface="Times New Roman" pitchFamily="18" charset="0"/>
                <a:cs typeface="Times New Roman" pitchFamily="18" charset="0"/>
              </a:rPr>
              <a:t>4 марта. Чтобы год был счастливыми, в этот день выпекали каравай и угощали нищих, а оставшиеся крошки собирали и бросали за спину. В четвертый день весны принято совершать добрые дела, так как в будущем они к вам обязательно вернутся. Выпал снег 4 марта — ожидайте многодневных снегопадов.</a:t>
            </a:r>
          </a:p>
          <a:p>
            <a:r>
              <a:rPr lang="ru-RU" sz="1500" dirty="0" smtClean="0">
                <a:solidFill>
                  <a:srgbClr val="002060"/>
                </a:solidFill>
                <a:latin typeface="Times New Roman" pitchFamily="18" charset="0"/>
                <a:cs typeface="Times New Roman" pitchFamily="18" charset="0"/>
              </a:rPr>
              <a:t>5 марта. Вечером 5 марта наши предки боялись смотреть на небо, так как падающие звезды предвещали скорую смерть близкого человека. В этот день традиционно устраивались катания на санках: считалось, кто дальше скатится, тот счастливее будет.</a:t>
            </a:r>
          </a:p>
          <a:p>
            <a:pPr fontAlgn="base"/>
            <a:r>
              <a:rPr lang="ru-RU" sz="1500" b="1" dirty="0">
                <a:solidFill>
                  <a:srgbClr val="002060"/>
                </a:solidFill>
                <a:latin typeface="Times New Roman" pitchFamily="18" charset="0"/>
                <a:cs typeface="Times New Roman" pitchFamily="18" charset="0"/>
              </a:rPr>
              <a:t>6 марта. </a:t>
            </a:r>
            <a:r>
              <a:rPr lang="ru-RU" sz="1500" dirty="0">
                <a:solidFill>
                  <a:srgbClr val="002060"/>
                </a:solidFill>
                <a:latin typeface="Times New Roman" pitchFamily="18" charset="0"/>
                <a:cs typeface="Times New Roman" pitchFamily="18" charset="0"/>
              </a:rPr>
              <a:t>Тяжелобольные в шестой день выходили ранним утром на улицу и дышали весенним воздухом: по примете, таявший снег забирал с собой все хвори и болезни. Если вы увидите белого зайца, значит, весна наступит еще не скоро.</a:t>
            </a:r>
          </a:p>
          <a:p>
            <a:pPr fontAlgn="base"/>
            <a:r>
              <a:rPr lang="ru-RU" sz="1500" b="1" dirty="0">
                <a:solidFill>
                  <a:srgbClr val="002060"/>
                </a:solidFill>
                <a:latin typeface="Times New Roman" pitchFamily="18" charset="0"/>
                <a:cs typeface="Times New Roman" pitchFamily="18" charset="0"/>
              </a:rPr>
              <a:t>7 марта.</a:t>
            </a:r>
            <a:r>
              <a:rPr lang="ru-RU" sz="1500" dirty="0">
                <a:solidFill>
                  <a:srgbClr val="002060"/>
                </a:solidFill>
                <a:latin typeface="Times New Roman" pitchFamily="18" charset="0"/>
                <a:cs typeface="Times New Roman" pitchFamily="18" charset="0"/>
              </a:rPr>
              <a:t> Если в этот день солнце покрыто дымкой, значит, скоро потеплеет. Снег и вьюга предвещали снегопады</a:t>
            </a:r>
            <a:r>
              <a:rPr lang="ru-RU" sz="1500" dirty="0" smtClean="0">
                <a:solidFill>
                  <a:srgbClr val="002060"/>
                </a:solidFill>
                <a:latin typeface="Times New Roman" pitchFamily="18" charset="0"/>
                <a:cs typeface="Times New Roman" pitchFamily="18" charset="0"/>
              </a:rPr>
              <a:t>.</a:t>
            </a:r>
            <a:endParaRPr lang="ru-RU" sz="15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1326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2" name="Заголовок 1"/>
          <p:cNvSpPr>
            <a:spLocks noGrp="1"/>
          </p:cNvSpPr>
          <p:nvPr>
            <p:ph type="title"/>
          </p:nvPr>
        </p:nvSpPr>
        <p:spPr>
          <a:xfrm>
            <a:off x="467544" y="0"/>
            <a:ext cx="8229600" cy="1143000"/>
          </a:xfrm>
        </p:spPr>
        <p:txBody>
          <a:bodyPr>
            <a:normAutofit fontScale="90000"/>
          </a:bodyPr>
          <a:lstStyle/>
          <a:p>
            <a:r>
              <a:rPr lang="ru-RU" sz="4000" dirty="0">
                <a:solidFill>
                  <a:srgbClr val="FFFF00"/>
                </a:solidFill>
              </a:rPr>
              <a:t>Народные приметы о погоде на март</a:t>
            </a:r>
            <a:endParaRPr lang="ru-RU" dirty="0">
              <a:solidFill>
                <a:srgbClr val="FFFF00"/>
              </a:solidFill>
            </a:endParaRPr>
          </a:p>
        </p:txBody>
      </p:sp>
      <p:sp>
        <p:nvSpPr>
          <p:cNvPr id="3" name="Объект 2"/>
          <p:cNvSpPr>
            <a:spLocks noGrp="1"/>
          </p:cNvSpPr>
          <p:nvPr>
            <p:ph idx="1"/>
          </p:nvPr>
        </p:nvSpPr>
        <p:spPr>
          <a:xfrm>
            <a:off x="467544" y="1052736"/>
            <a:ext cx="8229600" cy="4525963"/>
          </a:xfrm>
        </p:spPr>
        <p:txBody>
          <a:bodyPr>
            <a:noAutofit/>
          </a:bodyPr>
          <a:lstStyle/>
          <a:p>
            <a:pPr fontAlgn="base"/>
            <a:r>
              <a:rPr lang="ru-RU" sz="1500" b="1" dirty="0">
                <a:solidFill>
                  <a:srgbClr val="FF0000"/>
                </a:solidFill>
                <a:latin typeface="Times New Roman" pitchFamily="18" charset="0"/>
                <a:cs typeface="Times New Roman" pitchFamily="18" charset="0"/>
              </a:rPr>
              <a:t>8 марта. </a:t>
            </a:r>
            <a:r>
              <a:rPr lang="ru-RU" sz="1500" dirty="0">
                <a:solidFill>
                  <a:srgbClr val="FF0000"/>
                </a:solidFill>
                <a:latin typeface="Times New Roman" pitchFamily="18" charset="0"/>
                <a:cs typeface="Times New Roman" pitchFamily="18" charset="0"/>
              </a:rPr>
              <a:t>В этот день наши предки боялись, что пойдет снег: это означало, что весна наступит нескоро, а летом земля будет неплодородной.</a:t>
            </a:r>
          </a:p>
          <a:p>
            <a:pPr fontAlgn="base"/>
            <a:r>
              <a:rPr lang="ru-RU" sz="1500" b="1" dirty="0">
                <a:solidFill>
                  <a:srgbClr val="FF0000"/>
                </a:solidFill>
                <a:latin typeface="Times New Roman" pitchFamily="18" charset="0"/>
                <a:cs typeface="Times New Roman" pitchFamily="18" charset="0"/>
              </a:rPr>
              <a:t>9 марта.</a:t>
            </a:r>
            <a:r>
              <a:rPr lang="ru-RU" sz="1500" dirty="0">
                <a:solidFill>
                  <a:srgbClr val="FF0000"/>
                </a:solidFill>
                <a:latin typeface="Times New Roman" pitchFamily="18" charset="0"/>
                <a:cs typeface="Times New Roman" pitchFamily="18" charset="0"/>
              </a:rPr>
              <a:t> Если на девятый день снег выпал, Пасха будет холодной. Считалось, что с этого дня зима должно передать бразды правления весне, но если к этому моменту птицы еще не прилетели с юга, скоро будет похолодание.</a:t>
            </a:r>
          </a:p>
          <a:p>
            <a:pPr fontAlgn="base"/>
            <a:r>
              <a:rPr lang="ru-RU" sz="1500" b="1" dirty="0">
                <a:solidFill>
                  <a:srgbClr val="FF0000"/>
                </a:solidFill>
                <a:latin typeface="Times New Roman" pitchFamily="18" charset="0"/>
                <a:cs typeface="Times New Roman" pitchFamily="18" charset="0"/>
              </a:rPr>
              <a:t>10 марта. </a:t>
            </a:r>
            <a:r>
              <a:rPr lang="ru-RU" sz="1500" dirty="0">
                <a:solidFill>
                  <a:srgbClr val="FF0000"/>
                </a:solidFill>
                <a:latin typeface="Times New Roman" pitchFamily="18" charset="0"/>
                <a:cs typeface="Times New Roman" pitchFamily="18" charset="0"/>
              </a:rPr>
              <a:t>Чтобы не заболеть, в этот день наши предки не ложились спать после обеда. Примета гласит, что если во второй половине дня человек почувствует себя уставшим, его подстерегает опасный недуг. Снег 10 марта предвещал холодную Страстную неделю перед Пасхой.</a:t>
            </a:r>
          </a:p>
          <a:p>
            <a:pPr fontAlgn="base"/>
            <a:r>
              <a:rPr lang="ru-RU" sz="1500" b="1" dirty="0">
                <a:solidFill>
                  <a:srgbClr val="FF0000"/>
                </a:solidFill>
                <a:latin typeface="Times New Roman" pitchFamily="18" charset="0"/>
                <a:cs typeface="Times New Roman" pitchFamily="18" charset="0"/>
              </a:rPr>
              <a:t>11 марта. </a:t>
            </a:r>
            <a:r>
              <a:rPr lang="ru-RU" sz="1500" dirty="0">
                <a:solidFill>
                  <a:srgbClr val="FF0000"/>
                </a:solidFill>
                <a:latin typeface="Times New Roman" pitchFamily="18" charset="0"/>
                <a:cs typeface="Times New Roman" pitchFamily="18" charset="0"/>
              </a:rPr>
              <a:t>Если 11 марта холода вернулись, значит, весна будет холодной. Если ветер с юга подул, ожидайте потепления</a:t>
            </a:r>
            <a:r>
              <a:rPr lang="ru-RU" sz="1500" dirty="0" smtClean="0">
                <a:solidFill>
                  <a:srgbClr val="FF0000"/>
                </a:solidFill>
                <a:latin typeface="Times New Roman" pitchFamily="18" charset="0"/>
                <a:cs typeface="Times New Roman" pitchFamily="18" charset="0"/>
              </a:rPr>
              <a:t>.</a:t>
            </a:r>
            <a:r>
              <a:rPr lang="ru-RU" sz="1500" b="1" dirty="0">
                <a:solidFill>
                  <a:srgbClr val="FF0000"/>
                </a:solidFill>
                <a:latin typeface="Times New Roman" pitchFamily="18" charset="0"/>
                <a:cs typeface="Times New Roman" pitchFamily="18" charset="0"/>
              </a:rPr>
              <a:t> 12 марта.</a:t>
            </a:r>
            <a:r>
              <a:rPr lang="ru-RU" sz="1500" dirty="0">
                <a:solidFill>
                  <a:srgbClr val="FF0000"/>
                </a:solidFill>
                <a:latin typeface="Times New Roman" pitchFamily="18" charset="0"/>
                <a:cs typeface="Times New Roman" pitchFamily="18" charset="0"/>
              </a:rPr>
              <a:t> Если на двенадцатый день птицы вернулись с юга, лето будет теплым и урожайным.</a:t>
            </a:r>
          </a:p>
          <a:p>
            <a:pPr fontAlgn="base"/>
            <a:r>
              <a:rPr lang="ru-RU" sz="1500" b="1" dirty="0">
                <a:solidFill>
                  <a:srgbClr val="FF0000"/>
                </a:solidFill>
                <a:latin typeface="Times New Roman" pitchFamily="18" charset="0"/>
                <a:cs typeface="Times New Roman" pitchFamily="18" charset="0"/>
              </a:rPr>
              <a:t>13 марта. </a:t>
            </a:r>
            <a:r>
              <a:rPr lang="ru-RU" sz="1500" dirty="0">
                <a:solidFill>
                  <a:srgbClr val="FF0000"/>
                </a:solidFill>
                <a:latin typeface="Times New Roman" pitchFamily="18" charset="0"/>
                <a:cs typeface="Times New Roman" pitchFamily="18" charset="0"/>
              </a:rPr>
              <a:t>В этот день из леса нужно принести сосновую веточку и расположить ее в середине дома. Это поможет вам защитить себя и своих близких от недугов и укрепит ваше здоровье после зимы. На Руси 13 марта праздновался день памяти Василия Капельника. Если сосульки начали таять, значит, весна приближается.</a:t>
            </a:r>
          </a:p>
          <a:p>
            <a:pPr fontAlgn="base"/>
            <a:r>
              <a:rPr lang="ru-RU" sz="1500" b="1" dirty="0">
                <a:solidFill>
                  <a:srgbClr val="FF0000"/>
                </a:solidFill>
                <a:latin typeface="Times New Roman" pitchFamily="18" charset="0"/>
                <a:cs typeface="Times New Roman" pitchFamily="18" charset="0"/>
              </a:rPr>
              <a:t>14 марта.</a:t>
            </a:r>
            <a:r>
              <a:rPr lang="ru-RU" sz="1500" dirty="0">
                <a:solidFill>
                  <a:srgbClr val="FF0000"/>
                </a:solidFill>
                <a:latin typeface="Times New Roman" pitchFamily="18" charset="0"/>
                <a:cs typeface="Times New Roman" pitchFamily="18" charset="0"/>
              </a:rPr>
              <a:t> На четырнадцатый день необходимо выйти на улицу и собрать оставшийся чистый снег. Принесите его домой и дождитесь, пока он растает. Умойтесь талой водой, чтобы избавиться от хвори и тяжелых болезней. Полейте цветы, чтобы год был урожайным.</a:t>
            </a:r>
          </a:p>
          <a:p>
            <a:pPr fontAlgn="base"/>
            <a:r>
              <a:rPr lang="ru-RU" sz="1500" b="1" dirty="0">
                <a:solidFill>
                  <a:srgbClr val="FF0000"/>
                </a:solidFill>
                <a:latin typeface="Times New Roman" pitchFamily="18" charset="0"/>
                <a:cs typeface="Times New Roman" pitchFamily="18" charset="0"/>
              </a:rPr>
              <a:t>15 марта. </a:t>
            </a:r>
            <a:r>
              <a:rPr lang="ru-RU" sz="1500" dirty="0">
                <a:solidFill>
                  <a:srgbClr val="FF0000"/>
                </a:solidFill>
                <a:latin typeface="Times New Roman" pitchFamily="18" charset="0"/>
                <a:cs typeface="Times New Roman" pitchFamily="18" charset="0"/>
              </a:rPr>
              <a:t>Если 15 марта метель разгулялась, скоро холода вернутся. Если же в этот день погода теплая и солнечная, значит, весна уже близко.</a:t>
            </a:r>
          </a:p>
          <a:p>
            <a:pPr fontAlgn="base"/>
            <a:r>
              <a:rPr lang="ru-RU" sz="1500" b="1" dirty="0">
                <a:solidFill>
                  <a:srgbClr val="FF0000"/>
                </a:solidFill>
                <a:latin typeface="Times New Roman" pitchFamily="18" charset="0"/>
                <a:cs typeface="Times New Roman" pitchFamily="18" charset="0"/>
              </a:rPr>
              <a:t>16 марта.</a:t>
            </a:r>
            <a:r>
              <a:rPr lang="ru-RU" sz="1500" dirty="0">
                <a:solidFill>
                  <a:srgbClr val="FF0000"/>
                </a:solidFill>
                <a:latin typeface="Times New Roman" pitchFamily="18" charset="0"/>
                <a:cs typeface="Times New Roman" pitchFamily="18" charset="0"/>
              </a:rPr>
              <a:t> На шестнадцатый день весны определяли погоду на лето. Солнце предвещало жаркий июль, а холода сулили короткий летний период и холодный август.</a:t>
            </a:r>
          </a:p>
          <a:p>
            <a:pPr fontAlgn="base"/>
            <a:endParaRPr lang="ru-RU" sz="1500" dirty="0">
              <a:solidFill>
                <a:srgbClr val="FF0000"/>
              </a:solidFill>
              <a:latin typeface="Times New Roman" pitchFamily="18" charset="0"/>
              <a:cs typeface="Times New Roman" pitchFamily="18" charset="0"/>
            </a:endParaRPr>
          </a:p>
          <a:p>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166004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3" name="Объект 2"/>
          <p:cNvSpPr>
            <a:spLocks noGrp="1"/>
          </p:cNvSpPr>
          <p:nvPr>
            <p:ph idx="1"/>
          </p:nvPr>
        </p:nvSpPr>
        <p:spPr>
          <a:xfrm>
            <a:off x="395536" y="711685"/>
            <a:ext cx="8229600" cy="4525963"/>
          </a:xfrm>
        </p:spPr>
        <p:txBody>
          <a:bodyPr>
            <a:noAutofit/>
          </a:bodyPr>
          <a:lstStyle/>
          <a:p>
            <a:pPr lvl="0" fontAlgn="base"/>
            <a:endParaRPr lang="ru-RU" sz="1500" b="1" dirty="0" smtClean="0">
              <a:solidFill>
                <a:prstClr val="black"/>
              </a:solidFill>
              <a:latin typeface="Times New Roman" pitchFamily="18" charset="0"/>
              <a:cs typeface="Times New Roman" pitchFamily="18" charset="0"/>
            </a:endParaRPr>
          </a:p>
          <a:p>
            <a:pPr lvl="0" fontAlgn="base"/>
            <a:r>
              <a:rPr lang="ru-RU" sz="1500" b="1" dirty="0" smtClean="0">
                <a:solidFill>
                  <a:srgbClr val="7030A0"/>
                </a:solidFill>
                <a:latin typeface="Times New Roman" pitchFamily="18" charset="0"/>
                <a:cs typeface="Times New Roman" pitchFamily="18" charset="0"/>
              </a:rPr>
              <a:t>17</a:t>
            </a:r>
            <a:r>
              <a:rPr lang="ru-RU" sz="1500" b="1" dirty="0">
                <a:solidFill>
                  <a:srgbClr val="7030A0"/>
                </a:solidFill>
                <a:latin typeface="Times New Roman" pitchFamily="18" charset="0"/>
                <a:cs typeface="Times New Roman" pitchFamily="18" charset="0"/>
              </a:rPr>
              <a:t> марта.</a:t>
            </a:r>
            <a:r>
              <a:rPr lang="ru-RU" sz="1500" dirty="0">
                <a:solidFill>
                  <a:srgbClr val="7030A0"/>
                </a:solidFill>
                <a:latin typeface="Times New Roman" pitchFamily="18" charset="0"/>
                <a:cs typeface="Times New Roman" pitchFamily="18" charset="0"/>
              </a:rPr>
              <a:t> Грачи, прилетевшие 17 марта, предвещали весну. Однако если их поведение было беспокойным, значит, зима вскоре даст о себе знать. Считалось, что дети, рожденные в этот день, будут трудолюбивыми.</a:t>
            </a:r>
          </a:p>
          <a:p>
            <a:pPr lvl="0" fontAlgn="base"/>
            <a:r>
              <a:rPr lang="ru-RU" sz="1500" b="1" dirty="0">
                <a:solidFill>
                  <a:srgbClr val="7030A0"/>
                </a:solidFill>
                <a:latin typeface="Times New Roman" pitchFamily="18" charset="0"/>
                <a:cs typeface="Times New Roman" pitchFamily="18" charset="0"/>
              </a:rPr>
              <a:t>18 марта. </a:t>
            </a:r>
            <a:r>
              <a:rPr lang="ru-RU" sz="1500" dirty="0">
                <a:solidFill>
                  <a:srgbClr val="7030A0"/>
                </a:solidFill>
                <a:latin typeface="Times New Roman" pitchFamily="18" charset="0"/>
                <a:cs typeface="Times New Roman" pitchFamily="18" charset="0"/>
              </a:rPr>
              <a:t>С этого дня начинали подготавливать землю к посеву: замачивали семена, возили навоз и вскапывали огород. Чтобы урожай был хорошим, необходимо выкопать хотя бы три ямки.</a:t>
            </a:r>
          </a:p>
          <a:p>
            <a:pPr fontAlgn="base"/>
            <a:r>
              <a:rPr lang="ru-RU" sz="1500" b="1" dirty="0" smtClean="0">
                <a:solidFill>
                  <a:srgbClr val="7030A0"/>
                </a:solidFill>
                <a:latin typeface="Times New Roman" pitchFamily="18" charset="0"/>
                <a:cs typeface="Times New Roman" pitchFamily="18" charset="0"/>
              </a:rPr>
              <a:t>19</a:t>
            </a:r>
            <a:r>
              <a:rPr lang="ru-RU" sz="1500" b="1" dirty="0">
                <a:solidFill>
                  <a:srgbClr val="7030A0"/>
                </a:solidFill>
                <a:latin typeface="Times New Roman" pitchFamily="18" charset="0"/>
                <a:cs typeface="Times New Roman" pitchFamily="18" charset="0"/>
              </a:rPr>
              <a:t> марта.</a:t>
            </a:r>
            <a:r>
              <a:rPr lang="ru-RU" sz="1500" dirty="0">
                <a:solidFill>
                  <a:srgbClr val="7030A0"/>
                </a:solidFill>
                <a:latin typeface="Times New Roman" pitchFamily="18" charset="0"/>
                <a:cs typeface="Times New Roman" pitchFamily="18" charset="0"/>
              </a:rPr>
              <a:t> Чтобы сугробы скорее растаяли, 19 марта собирали в ведро оставшийся снег и топили его в колодце. Перед этим колодец необходимо было привести в порядок, очистить его от грязи и черного снега. Увидеть белого аиста — к удачному году.</a:t>
            </a:r>
          </a:p>
          <a:p>
            <a:pPr fontAlgn="base"/>
            <a:r>
              <a:rPr lang="ru-RU" sz="1500" b="1" dirty="0">
                <a:solidFill>
                  <a:srgbClr val="7030A0"/>
                </a:solidFill>
                <a:latin typeface="Times New Roman" pitchFamily="18" charset="0"/>
                <a:cs typeface="Times New Roman" pitchFamily="18" charset="0"/>
              </a:rPr>
              <a:t>20 марта. </a:t>
            </a:r>
            <a:r>
              <a:rPr lang="ru-RU" sz="1500" dirty="0">
                <a:solidFill>
                  <a:srgbClr val="7030A0"/>
                </a:solidFill>
                <a:latin typeface="Times New Roman" pitchFamily="18" charset="0"/>
                <a:cs typeface="Times New Roman" pitchFamily="18" charset="0"/>
              </a:rPr>
              <a:t>Какая погода будет в этот день, такой и май будет. Попасть под дождь — к успехам в делах. В 2018 году 20 марта будет день весеннего равноденствия. Чтобы год был счастливым, необходимо напечь блинов и пригласить в дом гостей.</a:t>
            </a:r>
          </a:p>
          <a:p>
            <a:pPr fontAlgn="base"/>
            <a:r>
              <a:rPr lang="ru-RU" sz="1500" b="1" dirty="0">
                <a:solidFill>
                  <a:srgbClr val="7030A0"/>
                </a:solidFill>
                <a:latin typeface="Times New Roman" pitchFamily="18" charset="0"/>
                <a:cs typeface="Times New Roman" pitchFamily="18" charset="0"/>
              </a:rPr>
              <a:t>21 марта. </a:t>
            </a:r>
            <a:r>
              <a:rPr lang="ru-RU" sz="1500" dirty="0">
                <a:solidFill>
                  <a:srgbClr val="7030A0"/>
                </a:solidFill>
                <a:latin typeface="Times New Roman" pitchFamily="18" charset="0"/>
                <a:cs typeface="Times New Roman" pitchFamily="18" charset="0"/>
              </a:rPr>
              <a:t>В это время наши предки ожидали прилет жаворонков. Считалось, что эти птицы предвещают теплую весну.</a:t>
            </a:r>
          </a:p>
          <a:p>
            <a:pPr fontAlgn="base"/>
            <a:r>
              <a:rPr lang="ru-RU" sz="1500" b="1" dirty="0">
                <a:solidFill>
                  <a:srgbClr val="7030A0"/>
                </a:solidFill>
                <a:latin typeface="Times New Roman" pitchFamily="18" charset="0"/>
                <a:cs typeface="Times New Roman" pitchFamily="18" charset="0"/>
              </a:rPr>
              <a:t>22 марта.</a:t>
            </a:r>
            <a:r>
              <a:rPr lang="ru-RU" sz="1500" dirty="0">
                <a:solidFill>
                  <a:srgbClr val="7030A0"/>
                </a:solidFill>
                <a:latin typeface="Times New Roman" pitchFamily="18" charset="0"/>
                <a:cs typeface="Times New Roman" pitchFamily="18" charset="0"/>
              </a:rPr>
              <a:t> Благодаря многим мартовским приметам можно узнать, какая погода нас ожидает летом. Если двадцать второй весенний день будет дождливым и холодным, значит, июль будет таким же.</a:t>
            </a:r>
          </a:p>
          <a:p>
            <a:pPr fontAlgn="base"/>
            <a:r>
              <a:rPr lang="ru-RU" sz="1500" b="1" dirty="0">
                <a:solidFill>
                  <a:srgbClr val="7030A0"/>
                </a:solidFill>
                <a:latin typeface="Times New Roman" pitchFamily="18" charset="0"/>
                <a:cs typeface="Times New Roman" pitchFamily="18" charset="0"/>
              </a:rPr>
              <a:t>23 марта. </a:t>
            </a:r>
            <a:r>
              <a:rPr lang="ru-RU" sz="1500" dirty="0">
                <a:solidFill>
                  <a:srgbClr val="7030A0"/>
                </a:solidFill>
                <a:latin typeface="Times New Roman" pitchFamily="18" charset="0"/>
                <a:cs typeface="Times New Roman" pitchFamily="18" charset="0"/>
              </a:rPr>
              <a:t>Услышать крик кукушки 23 марта — хорошая примета. В этот момент необходимо погреметь мелочью, чтобы привлечь достаток в свой дом.</a:t>
            </a:r>
          </a:p>
          <a:p>
            <a:pPr fontAlgn="base"/>
            <a:r>
              <a:rPr lang="ru-RU" sz="1500" b="1" dirty="0">
                <a:solidFill>
                  <a:srgbClr val="7030A0"/>
                </a:solidFill>
                <a:latin typeface="Times New Roman" pitchFamily="18" charset="0"/>
                <a:cs typeface="Times New Roman" pitchFamily="18" charset="0"/>
              </a:rPr>
              <a:t>24 марта.</a:t>
            </a:r>
            <a:r>
              <a:rPr lang="ru-RU" sz="1500" dirty="0">
                <a:solidFill>
                  <a:srgbClr val="7030A0"/>
                </a:solidFill>
                <a:latin typeface="Times New Roman" pitchFamily="18" charset="0"/>
                <a:cs typeface="Times New Roman" pitchFamily="18" charset="0"/>
              </a:rPr>
              <a:t> Если 24 марта весенние ручьи текут быстро и стекают в лунку, значит, весь год будет хороший клев.</a:t>
            </a:r>
          </a:p>
          <a:p>
            <a:pPr marL="0" indent="0" fontAlgn="base">
              <a:buNone/>
            </a:pPr>
            <a:endParaRPr lang="ru-RU" sz="1500" dirty="0">
              <a:solidFill>
                <a:srgbClr val="7030A0"/>
              </a:solidFill>
              <a:latin typeface="Times New Roman" pitchFamily="18" charset="0"/>
              <a:cs typeface="Times New Roman" pitchFamily="18" charset="0"/>
            </a:endParaRPr>
          </a:p>
        </p:txBody>
      </p:sp>
      <p:sp>
        <p:nvSpPr>
          <p:cNvPr id="4" name="Прямоугольник 3"/>
          <p:cNvSpPr/>
          <p:nvPr/>
        </p:nvSpPr>
        <p:spPr>
          <a:xfrm>
            <a:off x="611560" y="3799"/>
            <a:ext cx="8208912" cy="707886"/>
          </a:xfrm>
          <a:prstGeom prst="rect">
            <a:avLst/>
          </a:prstGeom>
        </p:spPr>
        <p:txBody>
          <a:bodyPr wrap="square">
            <a:spAutoFit/>
          </a:bodyPr>
          <a:lstStyle/>
          <a:p>
            <a:pPr algn="ctr"/>
            <a:r>
              <a:rPr lang="ru-RU" sz="4000" dirty="0">
                <a:solidFill>
                  <a:srgbClr val="C00000"/>
                </a:solidFill>
                <a:latin typeface="Times New Roman" pitchFamily="18" charset="0"/>
                <a:ea typeface="+mj-ea"/>
                <a:cs typeface="Times New Roman" pitchFamily="18" charset="0"/>
              </a:rPr>
              <a:t>Народные приметы о погоде на март</a:t>
            </a:r>
            <a:endParaRPr lang="ru-RU" sz="1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7279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3" name="Объект 2"/>
          <p:cNvSpPr>
            <a:spLocks noGrp="1"/>
          </p:cNvSpPr>
          <p:nvPr>
            <p:ph idx="1"/>
          </p:nvPr>
        </p:nvSpPr>
        <p:spPr>
          <a:xfrm>
            <a:off x="446856" y="980728"/>
            <a:ext cx="8229600" cy="4525963"/>
          </a:xfrm>
        </p:spPr>
        <p:txBody>
          <a:bodyPr>
            <a:noAutofit/>
          </a:bodyPr>
          <a:lstStyle/>
          <a:p>
            <a:pPr lvl="0" fontAlgn="base"/>
            <a:r>
              <a:rPr lang="ru-RU" sz="1500" b="1" dirty="0">
                <a:solidFill>
                  <a:schemeClr val="accent3">
                    <a:lumMod val="50000"/>
                  </a:schemeClr>
                </a:solidFill>
                <a:latin typeface="Times New Roman" pitchFamily="18" charset="0"/>
                <a:cs typeface="Times New Roman" pitchFamily="18" charset="0"/>
              </a:rPr>
              <a:t>25 марта.</a:t>
            </a:r>
            <a:r>
              <a:rPr lang="ru-RU" sz="1500" dirty="0">
                <a:solidFill>
                  <a:schemeClr val="accent3">
                    <a:lumMod val="50000"/>
                  </a:schemeClr>
                </a:solidFill>
                <a:latin typeface="Times New Roman" pitchFamily="18" charset="0"/>
                <a:cs typeface="Times New Roman" pitchFamily="18" charset="0"/>
              </a:rPr>
              <a:t> Чтобы в текущем году был хороший урожай, нужно вечером 24 марта подготовить две горстки семян, а на следующее утро выйти на улицу и раскидать одну из них по двору. Вторую необходимо скормить птицам </a:t>
            </a:r>
            <a:r>
              <a:rPr lang="ru-RU" sz="1500" b="1" dirty="0" smtClean="0">
                <a:solidFill>
                  <a:schemeClr val="accent3">
                    <a:lumMod val="50000"/>
                  </a:schemeClr>
                </a:solidFill>
                <a:latin typeface="Times New Roman" pitchFamily="18" charset="0"/>
                <a:cs typeface="Times New Roman" pitchFamily="18" charset="0"/>
              </a:rPr>
              <a:t>26</a:t>
            </a:r>
            <a:r>
              <a:rPr lang="ru-RU" sz="1500" b="1" dirty="0">
                <a:solidFill>
                  <a:schemeClr val="accent3">
                    <a:lumMod val="50000"/>
                  </a:schemeClr>
                </a:solidFill>
                <a:latin typeface="Times New Roman" pitchFamily="18" charset="0"/>
                <a:cs typeface="Times New Roman" pitchFamily="18" charset="0"/>
              </a:rPr>
              <a:t> марта. </a:t>
            </a:r>
            <a:r>
              <a:rPr lang="ru-RU" sz="1500" dirty="0">
                <a:solidFill>
                  <a:schemeClr val="accent3">
                    <a:lumMod val="50000"/>
                  </a:schemeClr>
                </a:solidFill>
                <a:latin typeface="Times New Roman" pitchFamily="18" charset="0"/>
                <a:cs typeface="Times New Roman" pitchFamily="18" charset="0"/>
              </a:rPr>
              <a:t>Если утром в двадцать шестой мартовский день пошел дождь, значит, май будет дождливым.</a:t>
            </a:r>
          </a:p>
          <a:p>
            <a:pPr lvl="0" fontAlgn="base"/>
            <a:r>
              <a:rPr lang="ru-RU" sz="1500" b="1" dirty="0" smtClean="0">
                <a:solidFill>
                  <a:schemeClr val="accent3">
                    <a:lumMod val="50000"/>
                  </a:schemeClr>
                </a:solidFill>
                <a:latin typeface="Times New Roman" pitchFamily="18" charset="0"/>
                <a:cs typeface="Times New Roman" pitchFamily="18" charset="0"/>
              </a:rPr>
              <a:t>27</a:t>
            </a:r>
            <a:r>
              <a:rPr lang="ru-RU" sz="1500" b="1" dirty="0">
                <a:solidFill>
                  <a:schemeClr val="accent3">
                    <a:lumMod val="50000"/>
                  </a:schemeClr>
                </a:solidFill>
                <a:latin typeface="Times New Roman" pitchFamily="18" charset="0"/>
                <a:cs typeface="Times New Roman" pitchFamily="18" charset="0"/>
              </a:rPr>
              <a:t> марта.</a:t>
            </a:r>
            <a:r>
              <a:rPr lang="ru-RU" sz="1500" dirty="0">
                <a:solidFill>
                  <a:schemeClr val="accent3">
                    <a:lumMod val="50000"/>
                  </a:schemeClr>
                </a:solidFill>
                <a:latin typeface="Times New Roman" pitchFamily="18" charset="0"/>
                <a:cs typeface="Times New Roman" pitchFamily="18" charset="0"/>
              </a:rPr>
              <a:t> Вечером 27 марта на реках появился лед — летом пойдет снег. Если погода солнечная, июль будет сухим и неплодородным. В этот день занимались уходом за домашними животными, чтобы скот был плодовитым.</a:t>
            </a:r>
          </a:p>
          <a:p>
            <a:pPr lvl="0" fontAlgn="base"/>
            <a:r>
              <a:rPr lang="ru-RU" sz="1500" b="1" dirty="0">
                <a:solidFill>
                  <a:schemeClr val="accent3">
                    <a:lumMod val="50000"/>
                  </a:schemeClr>
                </a:solidFill>
                <a:latin typeface="Times New Roman" pitchFamily="18" charset="0"/>
                <a:cs typeface="Times New Roman" pitchFamily="18" charset="0"/>
              </a:rPr>
              <a:t>28 марта. </a:t>
            </a:r>
            <a:r>
              <a:rPr lang="ru-RU" sz="1500" dirty="0">
                <a:solidFill>
                  <a:schemeClr val="accent3">
                    <a:lumMod val="50000"/>
                  </a:schemeClr>
                </a:solidFill>
                <a:latin typeface="Times New Roman" pitchFamily="18" charset="0"/>
                <a:cs typeface="Times New Roman" pitchFamily="18" charset="0"/>
              </a:rPr>
              <a:t>С этого момента люди находятся в ожидании апреля, а готовиться к нему начинали за несколько дней. Хозяйки просыпались еще до восхода и начинали печь блины — символ солнца и тепла. После этого на трапезу приглашали родных и соседей и устраивали шумные гулянья. Таким образом на Руси провожали уходящий месяц и встречали новый.</a:t>
            </a:r>
          </a:p>
          <a:p>
            <a:pPr lvl="0" fontAlgn="base"/>
            <a:r>
              <a:rPr lang="ru-RU" sz="1500" b="1" dirty="0">
                <a:solidFill>
                  <a:schemeClr val="accent3">
                    <a:lumMod val="50000"/>
                  </a:schemeClr>
                </a:solidFill>
                <a:latin typeface="Times New Roman" pitchFamily="18" charset="0"/>
                <a:cs typeface="Times New Roman" pitchFamily="18" charset="0"/>
              </a:rPr>
              <a:t>29 марта. </a:t>
            </a:r>
            <a:r>
              <a:rPr lang="ru-RU" sz="1500" dirty="0">
                <a:solidFill>
                  <a:schemeClr val="accent3">
                    <a:lumMod val="50000"/>
                  </a:schemeClr>
                </a:solidFill>
                <a:latin typeface="Times New Roman" pitchFamily="18" charset="0"/>
                <a:cs typeface="Times New Roman" pitchFamily="18" charset="0"/>
              </a:rPr>
              <a:t>Дождливая погода в этот день предвещала скорое потепление. Наши предки верили, что дождь «сжигает» снег и таким образом выгоняет надоевшую зиму.</a:t>
            </a:r>
          </a:p>
          <a:p>
            <a:pPr lvl="0" fontAlgn="base"/>
            <a:r>
              <a:rPr lang="ru-RU" sz="1500" b="1" dirty="0">
                <a:solidFill>
                  <a:schemeClr val="accent3">
                    <a:lumMod val="50000"/>
                  </a:schemeClr>
                </a:solidFill>
                <a:latin typeface="Times New Roman" pitchFamily="18" charset="0"/>
                <a:cs typeface="Times New Roman" pitchFamily="18" charset="0"/>
              </a:rPr>
              <a:t>30 марта.</a:t>
            </a:r>
            <a:r>
              <a:rPr lang="ru-RU" sz="1500" dirty="0">
                <a:solidFill>
                  <a:schemeClr val="accent3">
                    <a:lumMod val="50000"/>
                  </a:schemeClr>
                </a:solidFill>
                <a:latin typeface="Times New Roman" pitchFamily="18" charset="0"/>
                <a:cs typeface="Times New Roman" pitchFamily="18" charset="0"/>
              </a:rPr>
              <a:t> Чтобы летом был хороший урожай, 30 марта делали самодельные кораблики, выходили на улицу и пускали их по ручьям талой воды. В этот день запрещено садиться в сани, чтобы они не пронесли вас мимо мечты. Желательно убрать их до следующей зимы.</a:t>
            </a:r>
          </a:p>
          <a:p>
            <a:pPr lvl="0" fontAlgn="base"/>
            <a:r>
              <a:rPr lang="ru-RU" sz="1500" b="1" dirty="0">
                <a:solidFill>
                  <a:schemeClr val="accent3">
                    <a:lumMod val="50000"/>
                  </a:schemeClr>
                </a:solidFill>
                <a:latin typeface="Times New Roman" pitchFamily="18" charset="0"/>
                <a:cs typeface="Times New Roman" pitchFamily="18" charset="0"/>
              </a:rPr>
              <a:t>31 марта.</a:t>
            </a:r>
            <a:r>
              <a:rPr lang="ru-RU" sz="1500" dirty="0">
                <a:solidFill>
                  <a:schemeClr val="accent3">
                    <a:lumMod val="50000"/>
                  </a:schemeClr>
                </a:solidFill>
                <a:latin typeface="Times New Roman" pitchFamily="18" charset="0"/>
                <a:cs typeface="Times New Roman" pitchFamily="18" charset="0"/>
              </a:rPr>
              <a:t> На Руси в последний мартовский день юноши и незамужние девушки выходили на улицу и знакомились друг с другом. Браки, заключенные 31 марта, будут долгими и счастливыми. Любые случайные знакомства в этот день — знак о том, что скоро вы найдете свою вторую половинку.</a:t>
            </a:r>
          </a:p>
          <a:p>
            <a:pPr lvl="0" fontAlgn="base"/>
            <a:r>
              <a:rPr lang="ru-RU" sz="1500" dirty="0">
                <a:solidFill>
                  <a:schemeClr val="accent3">
                    <a:lumMod val="50000"/>
                  </a:schemeClr>
                </a:solidFill>
                <a:latin typeface="Times New Roman" pitchFamily="18" charset="0"/>
                <a:cs typeface="Times New Roman" pitchFamily="18" charset="0"/>
              </a:rPr>
              <a:t>Многие случайности в нашей жизни происходят не просто так, и об этом свидетельствуют народные приметы. Потеря дорогой нам вещи может сильно огорчить нас, но возможно, это важный знак судьбы, и вместе с потерянной вещью вы избавились от серьезной неприятности.</a:t>
            </a:r>
          </a:p>
          <a:p>
            <a:pPr lvl="0"/>
            <a:endParaRPr lang="ru-RU" sz="1500" dirty="0">
              <a:solidFill>
                <a:prstClr val="black"/>
              </a:solidFill>
            </a:endParaRPr>
          </a:p>
        </p:txBody>
      </p:sp>
      <p:sp>
        <p:nvSpPr>
          <p:cNvPr id="4" name="Прямоугольник 3"/>
          <p:cNvSpPr/>
          <p:nvPr/>
        </p:nvSpPr>
        <p:spPr>
          <a:xfrm>
            <a:off x="611560" y="188640"/>
            <a:ext cx="8064896" cy="646331"/>
          </a:xfrm>
          <a:prstGeom prst="rect">
            <a:avLst/>
          </a:prstGeom>
        </p:spPr>
        <p:txBody>
          <a:bodyPr wrap="square">
            <a:spAutoFit/>
          </a:bodyPr>
          <a:lstStyle/>
          <a:p>
            <a:pPr algn="ctr"/>
            <a:r>
              <a:rPr lang="ru-RU" sz="3600" dirty="0">
                <a:solidFill>
                  <a:schemeClr val="bg1"/>
                </a:solidFill>
                <a:ea typeface="+mj-ea"/>
                <a:cs typeface="+mj-cs"/>
              </a:rPr>
              <a:t>Народные приметы о погоде на март</a:t>
            </a:r>
            <a:endParaRPr lang="ru-RU" sz="1600" dirty="0">
              <a:solidFill>
                <a:schemeClr val="bg1"/>
              </a:solidFill>
            </a:endParaRPr>
          </a:p>
        </p:txBody>
      </p:sp>
    </p:spTree>
    <p:extLst>
      <p:ext uri="{BB962C8B-B14F-4D97-AF65-F5344CB8AC3E}">
        <p14:creationId xmlns:p14="http://schemas.microsoft.com/office/powerpoint/2010/main" val="257289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2" name="Заголовок 1"/>
          <p:cNvSpPr>
            <a:spLocks noGrp="1"/>
          </p:cNvSpPr>
          <p:nvPr>
            <p:ph type="title"/>
          </p:nvPr>
        </p:nvSpPr>
        <p:spPr>
          <a:xfrm>
            <a:off x="1187624" y="75249"/>
            <a:ext cx="6912768" cy="1143000"/>
          </a:xfrm>
          <a:solidFill>
            <a:schemeClr val="accent2"/>
          </a:solidFill>
        </p:spPr>
        <p:txBody>
          <a:bodyPr/>
          <a:lstStyle/>
          <a:p>
            <a:r>
              <a:rPr lang="ru-RU" dirty="0" smtClean="0">
                <a:solidFill>
                  <a:srgbClr val="FFFF00"/>
                </a:solidFill>
              </a:rPr>
              <a:t>Мы сильные и смелые</a:t>
            </a:r>
            <a:endParaRPr lang="ru-RU" dirty="0">
              <a:solidFill>
                <a:srgbClr val="FFFF00"/>
              </a:solidFill>
            </a:endParaRPr>
          </a:p>
        </p:txBody>
      </p:sp>
      <p:sp>
        <p:nvSpPr>
          <p:cNvPr id="3" name="Объект 2"/>
          <p:cNvSpPr>
            <a:spLocks noGrp="1"/>
          </p:cNvSpPr>
          <p:nvPr>
            <p:ph idx="1"/>
          </p:nvPr>
        </p:nvSpPr>
        <p:spPr>
          <a:xfrm>
            <a:off x="457200" y="1600200"/>
            <a:ext cx="8229600" cy="5069160"/>
          </a:xfrm>
        </p:spPr>
        <p:txBody>
          <a:bodyPr>
            <a:normAutofit lnSpcReduction="10000"/>
          </a:bodyPr>
          <a:lstStyle/>
          <a:p>
            <a:pPr marL="0" indent="0">
              <a:buNone/>
            </a:pP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a:p>
            <a:pPr marL="0" indent="0">
              <a:buNone/>
            </a:pP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a:p>
            <a:pPr marL="0" indent="0">
              <a:buNone/>
            </a:pP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a:p>
            <a:pPr marL="0" indent="0">
              <a:buNone/>
            </a:pP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a:p>
            <a:pPr marL="0" indent="0">
              <a:buNone/>
            </a:pP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a:p>
            <a:pPr marL="0" indent="0">
              <a:buNone/>
            </a:pP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a:p>
            <a:pPr marL="0" indent="0">
              <a:buNone/>
            </a:pP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a:p>
            <a:pPr marL="0" indent="0">
              <a:buNone/>
            </a:pPr>
            <a:endParaRPr lang="ru-RU" sz="1400" dirty="0" smtClean="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10 марта нашу школу посетил центр социализации молодежи. Представители данной организации приехали со своей программой, в которой участие могли принять наши ученики.  Задания были разные, но наши девочки проявили стойкость и спортивность и вырвали с рук конкурентов кубки и за медали за первое и второе места. </a:t>
            </a:r>
            <a:r>
              <a:rPr lang="ru-RU" sz="1600" dirty="0" err="1" smtClean="0">
                <a:latin typeface="Times New Roman" pitchFamily="18" charset="0"/>
                <a:cs typeface="Times New Roman" pitchFamily="18" charset="0"/>
              </a:rPr>
              <a:t>Джелиева</a:t>
            </a:r>
            <a:r>
              <a:rPr lang="ru-RU" sz="1600" dirty="0" smtClean="0">
                <a:latin typeface="Times New Roman" pitchFamily="18" charset="0"/>
                <a:cs typeface="Times New Roman" pitchFamily="18" charset="0"/>
              </a:rPr>
              <a:t> Камилла и Плиева Амина с достоинством представили школу.  Успехов, здоровья и стойкости. </a:t>
            </a:r>
            <a:endParaRPr lang="ru-RU"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6752"/>
            <a:ext cx="352839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196752"/>
            <a:ext cx="338437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7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sp>
        <p:nvSpPr>
          <p:cNvPr id="2" name="Заголовок 1"/>
          <p:cNvSpPr>
            <a:spLocks noGrp="1"/>
          </p:cNvSpPr>
          <p:nvPr>
            <p:ph type="title"/>
          </p:nvPr>
        </p:nvSpPr>
        <p:spPr>
          <a:xfrm>
            <a:off x="15203" y="0"/>
            <a:ext cx="9113593" cy="1417638"/>
          </a:xfrm>
          <a:solidFill>
            <a:srgbClr val="A35D73"/>
          </a:solidFill>
        </p:spPr>
        <p:txBody>
          <a:bodyPr>
            <a:normAutofit/>
          </a:bodyPr>
          <a:lstStyle/>
          <a:p>
            <a:r>
              <a:rPr lang="ru-RU" dirty="0" smtClean="0">
                <a:solidFill>
                  <a:srgbClr val="FF0000"/>
                </a:solidFill>
              </a:rPr>
              <a:t>Мы талантливы во всем</a:t>
            </a:r>
            <a:endParaRPr lang="ru-RU" dirty="0">
              <a:solidFill>
                <a:srgbClr val="FF0000"/>
              </a:solidFill>
            </a:endParaRPr>
          </a:p>
        </p:txBody>
      </p:sp>
      <p:sp>
        <p:nvSpPr>
          <p:cNvPr id="3" name="Объект 2"/>
          <p:cNvSpPr>
            <a:spLocks noGrp="1"/>
          </p:cNvSpPr>
          <p:nvPr>
            <p:ph idx="1"/>
          </p:nvPr>
        </p:nvSpPr>
        <p:spPr>
          <a:xfrm>
            <a:off x="457200" y="1600200"/>
            <a:ext cx="8229600" cy="4997152"/>
          </a:xfrm>
        </p:spPr>
        <p:txBody>
          <a:bodyPr>
            <a:normAutofit/>
          </a:bodyPr>
          <a:lstStyle/>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pPr marL="0" indent="0">
              <a:buNone/>
            </a:pPr>
            <a:r>
              <a:rPr lang="ru-RU" sz="1400" dirty="0" smtClean="0"/>
              <a:t>                                                                   </a:t>
            </a:r>
          </a:p>
          <a:p>
            <a:pPr marL="0" indent="0">
              <a:buNone/>
            </a:pPr>
            <a:endParaRPr lang="ru-RU" sz="1400" dirty="0"/>
          </a:p>
          <a:p>
            <a:endParaRPr lang="ru-RU" sz="1400" dirty="0" smtClean="0"/>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6" y="1342724"/>
            <a:ext cx="4788024" cy="3591018"/>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667" y="1342724"/>
            <a:ext cx="4354129" cy="3591018"/>
          </a:xfrm>
          <a:prstGeom prst="rect">
            <a:avLst/>
          </a:prstGeom>
        </p:spPr>
      </p:pic>
      <p:sp>
        <p:nvSpPr>
          <p:cNvPr id="13" name="TextBox 12"/>
          <p:cNvSpPr txBox="1"/>
          <p:nvPr/>
        </p:nvSpPr>
        <p:spPr>
          <a:xfrm>
            <a:off x="10619" y="4836725"/>
            <a:ext cx="9133381" cy="2031325"/>
          </a:xfrm>
          <a:prstGeom prst="rect">
            <a:avLst/>
          </a:prstGeom>
          <a:noFill/>
        </p:spPr>
        <p:txBody>
          <a:bodyPr wrap="square" rtlCol="0">
            <a:spAutoFit/>
          </a:bodyPr>
          <a:lstStyle/>
          <a:p>
            <a:r>
              <a:rPr lang="ru-RU" dirty="0" smtClean="0">
                <a:latin typeface="Times New Roman" pitchFamily="18" charset="0"/>
                <a:cs typeface="Times New Roman" pitchFamily="18" charset="0"/>
              </a:rPr>
              <a:t>16 марта прошел школьный этап конкурса юных чтецов "Живая классика". В нем приняли участие ученики 5-11 классов. Дети с огромным удовольствием прочитали прозаические произведения русских авторов. Защищать честь школы на муниципальном уровне будут ученицы 7 класса Кристина </a:t>
            </a:r>
            <a:r>
              <a:rPr lang="ru-RU" dirty="0" err="1" smtClean="0">
                <a:latin typeface="Times New Roman" pitchFamily="18" charset="0"/>
                <a:cs typeface="Times New Roman" pitchFamily="18" charset="0"/>
              </a:rPr>
              <a:t>Габулова</a:t>
            </a:r>
            <a:r>
              <a:rPr lang="ru-RU" dirty="0" smtClean="0">
                <a:latin typeface="Times New Roman" pitchFamily="18" charset="0"/>
                <a:cs typeface="Times New Roman" pitchFamily="18" charset="0"/>
              </a:rPr>
              <a:t> с произведением великого русского писателя </a:t>
            </a:r>
            <a:r>
              <a:rPr lang="ru-RU" dirty="0" err="1" smtClean="0">
                <a:latin typeface="Times New Roman" pitchFamily="18" charset="0"/>
                <a:cs typeface="Times New Roman" pitchFamily="18" charset="0"/>
              </a:rPr>
              <a:t>М.Горького</a:t>
            </a:r>
            <a:r>
              <a:rPr lang="ru-RU" dirty="0" smtClean="0">
                <a:latin typeface="Times New Roman" pitchFamily="18" charset="0"/>
                <a:cs typeface="Times New Roman" pitchFamily="18" charset="0"/>
              </a:rPr>
              <a:t> " Мать </a:t>
            </a:r>
            <a:r>
              <a:rPr lang="ru-RU" dirty="0" err="1" smtClean="0">
                <a:latin typeface="Times New Roman" pitchFamily="18" charset="0"/>
                <a:cs typeface="Times New Roman" pitchFamily="18" charset="0"/>
              </a:rPr>
              <a:t>изменниика</a:t>
            </a:r>
            <a:r>
              <a:rPr lang="ru-RU" dirty="0" smtClean="0">
                <a:latin typeface="Times New Roman" pitchFamily="18" charset="0"/>
                <a:cs typeface="Times New Roman" pitchFamily="18" charset="0"/>
              </a:rPr>
              <a:t>", Индира </a:t>
            </a:r>
            <a:r>
              <a:rPr lang="ru-RU" dirty="0" err="1" smtClean="0">
                <a:latin typeface="Times New Roman" pitchFamily="18" charset="0"/>
                <a:cs typeface="Times New Roman" pitchFamily="18" charset="0"/>
              </a:rPr>
              <a:t>Дзебоева</a:t>
            </a:r>
            <a:r>
              <a:rPr lang="ru-RU" dirty="0" smtClean="0">
                <a:latin typeface="Times New Roman" pitchFamily="18" charset="0"/>
                <a:cs typeface="Times New Roman" pitchFamily="18" charset="0"/>
              </a:rPr>
              <a:t> с произведением </a:t>
            </a:r>
            <a:r>
              <a:rPr lang="ru-RU" dirty="0" err="1" smtClean="0">
                <a:latin typeface="Times New Roman" pitchFamily="18" charset="0"/>
                <a:cs typeface="Times New Roman" pitchFamily="18" charset="0"/>
              </a:rPr>
              <a:t>Б.Ганаго</a:t>
            </a:r>
            <a:r>
              <a:rPr lang="ru-RU" dirty="0" smtClean="0">
                <a:latin typeface="Times New Roman" pitchFamily="18" charset="0"/>
                <a:cs typeface="Times New Roman" pitchFamily="18" charset="0"/>
              </a:rPr>
              <a:t> " Письмо Богу" и учащаяся 11 класса Дана Бритаева с произведением "Молодая гвардия" . Желаем им дальнейших успехов и ждем их с победой!</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413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0"/>
            <a:ext cx="9113594"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1412776"/>
            <a:ext cx="3312368" cy="4680520"/>
          </a:xfrm>
          <a:prstGeom prst="rect">
            <a:avLst/>
          </a:prstGeom>
        </p:spPr>
      </p:pic>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a:t/>
            </a:r>
            <a:br>
              <a:rPr lang="ru-RU" b="1" dirty="0"/>
            </a:br>
            <a:r>
              <a:rPr lang="ru-RU" b="1" dirty="0" smtClean="0">
                <a:solidFill>
                  <a:srgbClr val="FF0000"/>
                </a:solidFill>
                <a:latin typeface="Times New Roman" pitchFamily="18" charset="0"/>
                <a:cs typeface="Times New Roman" pitchFamily="18" charset="0"/>
              </a:rPr>
              <a:t>Миротворческая </a:t>
            </a:r>
            <a:r>
              <a:rPr lang="ru-RU" b="1" dirty="0">
                <a:solidFill>
                  <a:srgbClr val="FF0000"/>
                </a:solidFill>
                <a:latin typeface="Times New Roman" pitchFamily="18" charset="0"/>
                <a:cs typeface="Times New Roman" pitchFamily="18" charset="0"/>
              </a:rPr>
              <a:t>акция "Памятник у дороги"</a:t>
            </a:r>
            <a:r>
              <a:rPr lang="ru-RU" dirty="0"/>
              <a:t/>
            </a:r>
            <a:br>
              <a:rPr lang="ru-RU" dirty="0"/>
            </a:br>
            <a:r>
              <a:rPr lang="ru-RU" dirty="0" smtClean="0"/>
              <a:t/>
            </a:r>
            <a:br>
              <a:rPr lang="ru-RU" dirty="0" smtClean="0"/>
            </a:br>
            <a:endParaRPr lang="ru-RU" dirty="0"/>
          </a:p>
        </p:txBody>
      </p:sp>
      <p:sp>
        <p:nvSpPr>
          <p:cNvPr id="4" name="TextBox 3"/>
          <p:cNvSpPr txBox="1"/>
          <p:nvPr/>
        </p:nvSpPr>
        <p:spPr>
          <a:xfrm>
            <a:off x="3923928" y="1412776"/>
            <a:ext cx="5117301" cy="4801314"/>
          </a:xfrm>
          <a:prstGeom prst="rect">
            <a:avLst/>
          </a:prstGeom>
          <a:noFill/>
        </p:spPr>
        <p:txBody>
          <a:bodyPr wrap="square" rtlCol="0">
            <a:spAutoFit/>
          </a:bodyPr>
          <a:lstStyle/>
          <a:p>
            <a:r>
              <a:rPr lang="ru-RU" sz="1700" b="0" i="0" u="none" strike="noStrike" dirty="0" smtClean="0">
                <a:solidFill>
                  <a:srgbClr val="333333"/>
                </a:solidFill>
                <a:effectLst/>
                <a:latin typeface="Times New Roman" pitchFamily="18" charset="0"/>
                <a:cs typeface="Times New Roman" pitchFamily="18" charset="0"/>
              </a:rPr>
              <a:t>27 марта в Городе воинской славы  Владикавказе стартовала миротворческая акция «Памятник у дороги», в ходе которой были убрали территории возле памятников защитникам Отечества, расположенных вдоль трасс. В этой акции   традиционно приняла участия и наша школа.</a:t>
            </a:r>
          </a:p>
          <a:p>
            <a:r>
              <a:rPr lang="ru-RU" sz="1700" b="0" i="0" u="none" strike="noStrike" dirty="0" smtClean="0">
                <a:solidFill>
                  <a:srgbClr val="333333"/>
                </a:solidFill>
                <a:effectLst/>
                <a:latin typeface="Times New Roman" pitchFamily="18" charset="0"/>
                <a:cs typeface="Times New Roman" pitchFamily="18" charset="0"/>
              </a:rPr>
              <a:t> В 12 часов ( по графику) юные миротворцы   с руководителем школьного музея </a:t>
            </a:r>
            <a:r>
              <a:rPr lang="ru-RU" sz="1700" b="0" i="0" u="none" strike="noStrike" dirty="0" err="1" smtClean="0">
                <a:solidFill>
                  <a:srgbClr val="333333"/>
                </a:solidFill>
                <a:effectLst/>
                <a:latin typeface="Times New Roman" pitchFamily="18" charset="0"/>
                <a:cs typeface="Times New Roman" pitchFamily="18" charset="0"/>
              </a:rPr>
              <a:t>Кочиевой</a:t>
            </a:r>
            <a:r>
              <a:rPr lang="ru-RU" sz="1700" b="0" i="0" u="none" strike="noStrike" dirty="0" smtClean="0">
                <a:solidFill>
                  <a:srgbClr val="333333"/>
                </a:solidFill>
                <a:effectLst/>
                <a:latin typeface="Times New Roman" pitchFamily="18" charset="0"/>
                <a:cs typeface="Times New Roman" pitchFamily="18" charset="0"/>
              </a:rPr>
              <a:t> Б.И. встретили учащихся Владикавказских школ   </a:t>
            </a:r>
            <a:r>
              <a:rPr lang="ru-RU" sz="1700" b="0" i="1" u="none" strike="noStrike" dirty="0" smtClean="0">
                <a:solidFill>
                  <a:srgbClr val="333333"/>
                </a:solidFill>
                <a:effectLst/>
                <a:latin typeface="Times New Roman" pitchFamily="18" charset="0"/>
                <a:cs typeface="Times New Roman" pitchFamily="18" charset="0"/>
              </a:rPr>
              <a:t>с координатором</a:t>
            </a:r>
            <a:r>
              <a:rPr lang="ru-RU" sz="1700" b="0" i="0" u="none" strike="noStrike" dirty="0" smtClean="0">
                <a:solidFill>
                  <a:srgbClr val="333333"/>
                </a:solidFill>
                <a:effectLst/>
                <a:latin typeface="Times New Roman" pitchFamily="18" charset="0"/>
                <a:cs typeface="Times New Roman" pitchFamily="18" charset="0"/>
              </a:rPr>
              <a:t> </a:t>
            </a:r>
            <a:r>
              <a:rPr lang="ru-RU" sz="1700" b="0" i="0" u="sng" strike="noStrike" dirty="0" smtClean="0">
                <a:solidFill>
                  <a:srgbClr val="1281AE"/>
                </a:solidFill>
                <a:effectLst/>
                <a:latin typeface="Times New Roman" pitchFamily="18" charset="0"/>
                <a:cs typeface="Times New Roman" pitchFamily="18" charset="0"/>
                <a:hlinkClick r:id="rId4"/>
              </a:rPr>
              <a:t>"Движения юных миротворцев и школ мира"</a:t>
            </a:r>
            <a:r>
              <a:rPr lang="ru-RU" sz="1700" b="0" i="0" u="none" strike="noStrike" dirty="0" smtClean="0">
                <a:solidFill>
                  <a:srgbClr val="333333"/>
                </a:solidFill>
                <a:effectLst/>
                <a:latin typeface="Times New Roman" pitchFamily="18" charset="0"/>
                <a:cs typeface="Times New Roman" pitchFamily="18" charset="0"/>
              </a:rPr>
              <a:t> РСО Алания </a:t>
            </a:r>
            <a:r>
              <a:rPr lang="ru-RU" sz="1700" b="0" i="0" u="none" strike="noStrike" dirty="0" err="1" smtClean="0">
                <a:solidFill>
                  <a:srgbClr val="333333"/>
                </a:solidFill>
                <a:effectLst/>
                <a:latin typeface="Times New Roman" pitchFamily="18" charset="0"/>
                <a:cs typeface="Times New Roman" pitchFamily="18" charset="0"/>
              </a:rPr>
              <a:t>В.С.Беляевым</a:t>
            </a:r>
            <a:r>
              <a:rPr lang="ru-RU" sz="1700" b="0" i="0" u="none" strike="noStrike" dirty="0" smtClean="0">
                <a:solidFill>
                  <a:srgbClr val="333333"/>
                </a:solidFill>
                <a:effectLst/>
                <a:latin typeface="Times New Roman" pitchFamily="18" charset="0"/>
                <a:cs typeface="Times New Roman" pitchFamily="18" charset="0"/>
              </a:rPr>
              <a:t>. Вместе ребята дружно убрали окружающую территорию вокруг памятника. В заключении миротворец </a:t>
            </a:r>
            <a:r>
              <a:rPr lang="ru-RU" sz="1700" b="0" i="0" u="none" strike="noStrike" dirty="0" err="1" smtClean="0">
                <a:solidFill>
                  <a:srgbClr val="333333"/>
                </a:solidFill>
                <a:effectLst/>
                <a:latin typeface="Times New Roman" pitchFamily="18" charset="0"/>
                <a:cs typeface="Times New Roman" pitchFamily="18" charset="0"/>
              </a:rPr>
              <a:t>Битарова</a:t>
            </a:r>
            <a:r>
              <a:rPr lang="ru-RU" sz="1700" b="0" i="0" u="none" strike="noStrike" dirty="0" smtClean="0">
                <a:solidFill>
                  <a:srgbClr val="333333"/>
                </a:solidFill>
                <a:effectLst/>
                <a:latin typeface="Times New Roman" pitchFamily="18" charset="0"/>
                <a:cs typeface="Times New Roman" pitchFamily="18" charset="0"/>
              </a:rPr>
              <a:t> Анна (ученица 11 класса) сказала слова благодарности от имени жителей села, педагогов и учащихся нашей школы  за совместную, дружескую заботу по уходу за памятником и окружающей его территорией.</a:t>
            </a:r>
            <a:endParaRPr lang="ru-RU" sz="1700" b="0" i="0" u="none" strike="noStrike" dirty="0">
              <a:solidFill>
                <a:srgbClr val="333333"/>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862981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593</Words>
  <Application>Microsoft Office PowerPoint</Application>
  <PresentationFormat>Экран (4:3)</PresentationFormat>
  <Paragraphs>115</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От редактора</vt:lpstr>
      <vt:lpstr>Народные приметы о погоде на март </vt:lpstr>
      <vt:lpstr>Народные приметы о погоде на март</vt:lpstr>
      <vt:lpstr>Презентация PowerPoint</vt:lpstr>
      <vt:lpstr>Презентация PowerPoint</vt:lpstr>
      <vt:lpstr>Мы сильные и смелые</vt:lpstr>
      <vt:lpstr>Мы талантливы во всем</vt:lpstr>
      <vt:lpstr>  Миротворческая акция "Памятник у дороги"  </vt:lpstr>
      <vt:lpstr>Спаси жизнь человека</vt:lpstr>
      <vt:lpstr>Патриотический маршрут: По местам боевой славы</vt:lpstr>
      <vt:lpstr>Одна из нас ЧЕМПИОН РОССИИ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9</cp:revision>
  <dcterms:created xsi:type="dcterms:W3CDTF">2018-04-01T17:43:36Z</dcterms:created>
  <dcterms:modified xsi:type="dcterms:W3CDTF">2018-04-01T19:16:04Z</dcterms:modified>
</cp:coreProperties>
</file>